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61" r:id="rId4"/>
    <p:sldId id="258" r:id="rId5"/>
    <p:sldId id="259" r:id="rId6"/>
    <p:sldId id="302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2" r:id="rId17"/>
    <p:sldId id="278" r:id="rId18"/>
    <p:sldId id="271" r:id="rId19"/>
    <p:sldId id="274" r:id="rId20"/>
    <p:sldId id="275" r:id="rId21"/>
    <p:sldId id="277" r:id="rId22"/>
    <p:sldId id="276" r:id="rId23"/>
    <p:sldId id="279" r:id="rId24"/>
    <p:sldId id="283" r:id="rId25"/>
    <p:sldId id="285" r:id="rId26"/>
    <p:sldId id="284" r:id="rId27"/>
    <p:sldId id="281" r:id="rId28"/>
    <p:sldId id="288" r:id="rId29"/>
    <p:sldId id="286" r:id="rId30"/>
    <p:sldId id="280" r:id="rId31"/>
    <p:sldId id="287" r:id="rId32"/>
    <p:sldId id="292" r:id="rId33"/>
    <p:sldId id="290" r:id="rId34"/>
    <p:sldId id="289" r:id="rId35"/>
    <p:sldId id="291" r:id="rId36"/>
    <p:sldId id="293" r:id="rId37"/>
    <p:sldId id="296" r:id="rId38"/>
    <p:sldId id="294" r:id="rId39"/>
    <p:sldId id="295" r:id="rId40"/>
    <p:sldId id="297" r:id="rId41"/>
    <p:sldId id="298" r:id="rId42"/>
    <p:sldId id="299" r:id="rId43"/>
    <p:sldId id="301" r:id="rId44"/>
    <p:sldId id="300" r:id="rId45"/>
    <p:sldId id="260" r:id="rId46"/>
    <p:sldId id="273" r:id="rId4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50" autoAdjust="0"/>
    <p:restoredTop sz="94660"/>
  </p:normalViewPr>
  <p:slideViewPr>
    <p:cSldViewPr>
      <p:cViewPr>
        <p:scale>
          <a:sx n="60" d="100"/>
          <a:sy n="60" d="100"/>
        </p:scale>
        <p:origin x="-148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17B50-F1B4-49AB-81E5-832667F59C8D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7076B-A1F0-45D4-BCCE-EFD61911A9E9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7076B-A1F0-45D4-BCCE-EFD61911A9E9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7076B-A1F0-45D4-BCCE-EFD61911A9E9}" type="slidenum">
              <a:rPr lang="hu-HU" smtClean="0"/>
              <a:pPr/>
              <a:t>44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F33F9-1273-4880-93CD-60055B0047AA}" type="datetimeFigureOut">
              <a:rPr lang="hu-HU" smtClean="0"/>
              <a:pPr/>
              <a:t>2018.07.23.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BEBCF-FE4A-46AA-A218-915B1792CB1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L%C3%A1ndzsa" TargetMode="External"/><Relationship Id="rId3" Type="http://schemas.openxmlformats.org/officeDocument/2006/relationships/image" Target="../media/image87.jpeg"/><Relationship Id="rId7" Type="http://schemas.openxmlformats.org/officeDocument/2006/relationships/hyperlink" Target="https://hu.wikipedia.org/wiki/Olasz_nyelv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.wikipedia.org/wiki/J%C3%A9zus" TargetMode="External"/><Relationship Id="rId5" Type="http://schemas.openxmlformats.org/officeDocument/2006/relationships/hyperlink" Target="https://hu.wikipedia.org/wiki/Centurio" TargetMode="External"/><Relationship Id="rId4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8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83.jpeg"/><Relationship Id="rId4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02.jpeg"/><Relationship Id="rId7" Type="http://schemas.openxmlformats.org/officeDocument/2006/relationships/image" Target="../media/image120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12" Type="http://schemas.openxmlformats.org/officeDocument/2006/relationships/image" Target="../media/image134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11" Type="http://schemas.openxmlformats.org/officeDocument/2006/relationships/image" Target="../media/image133.jpeg"/><Relationship Id="rId5" Type="http://schemas.openxmlformats.org/officeDocument/2006/relationships/image" Target="../media/image128.jpeg"/><Relationship Id="rId10" Type="http://schemas.openxmlformats.org/officeDocument/2006/relationships/image" Target="../media/image8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13" Type="http://schemas.openxmlformats.org/officeDocument/2006/relationships/image" Target="../media/image196.jpeg"/><Relationship Id="rId18" Type="http://schemas.openxmlformats.org/officeDocument/2006/relationships/image" Target="../media/image201.jpeg"/><Relationship Id="rId3" Type="http://schemas.openxmlformats.org/officeDocument/2006/relationships/image" Target="../media/image186.jpeg"/><Relationship Id="rId21" Type="http://schemas.openxmlformats.org/officeDocument/2006/relationships/image" Target="../media/image204.jpeg"/><Relationship Id="rId7" Type="http://schemas.openxmlformats.org/officeDocument/2006/relationships/image" Target="../media/image190.jpeg"/><Relationship Id="rId12" Type="http://schemas.openxmlformats.org/officeDocument/2006/relationships/image" Target="../media/image195.jpeg"/><Relationship Id="rId17" Type="http://schemas.openxmlformats.org/officeDocument/2006/relationships/image" Target="../media/image20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9.jpeg"/><Relationship Id="rId20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11" Type="http://schemas.openxmlformats.org/officeDocument/2006/relationships/image" Target="../media/image194.jpeg"/><Relationship Id="rId5" Type="http://schemas.openxmlformats.org/officeDocument/2006/relationships/image" Target="../media/image188.jpeg"/><Relationship Id="rId15" Type="http://schemas.openxmlformats.org/officeDocument/2006/relationships/image" Target="../media/image198.jpeg"/><Relationship Id="rId23" Type="http://schemas.openxmlformats.org/officeDocument/2006/relationships/image" Target="../media/image206.jpeg"/><Relationship Id="rId10" Type="http://schemas.openxmlformats.org/officeDocument/2006/relationships/image" Target="../media/image193.jpeg"/><Relationship Id="rId19" Type="http://schemas.openxmlformats.org/officeDocument/2006/relationships/image" Target="../media/image202.jpe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Relationship Id="rId14" Type="http://schemas.openxmlformats.org/officeDocument/2006/relationships/image" Target="../media/image197.jpeg"/><Relationship Id="rId22" Type="http://schemas.openxmlformats.org/officeDocument/2006/relationships/image" Target="../media/image20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Téglalap 12"/>
          <p:cNvSpPr/>
          <p:nvPr/>
        </p:nvSpPr>
        <p:spPr>
          <a:xfrm>
            <a:off x="285720" y="142852"/>
            <a:ext cx="8572560" cy="6215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Folyamatábra: Kézi adatbevitel 3"/>
          <p:cNvSpPr/>
          <p:nvPr/>
        </p:nvSpPr>
        <p:spPr>
          <a:xfrm flipH="1">
            <a:off x="428596" y="285728"/>
            <a:ext cx="1000132" cy="4143404"/>
          </a:xfrm>
          <a:prstGeom prst="flowChartManualInpu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Folyamatábra: Kézi adatbevitel 14"/>
          <p:cNvSpPr/>
          <p:nvPr/>
        </p:nvSpPr>
        <p:spPr>
          <a:xfrm flipH="1">
            <a:off x="1428728" y="1142984"/>
            <a:ext cx="1000132" cy="4143404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Folyamatábra: Kézi adatbevitel 15"/>
          <p:cNvSpPr/>
          <p:nvPr/>
        </p:nvSpPr>
        <p:spPr>
          <a:xfrm flipH="1">
            <a:off x="2428860" y="2000240"/>
            <a:ext cx="1000132" cy="4143404"/>
          </a:xfrm>
          <a:prstGeom prst="flowChartManualIn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Folyamatábra: Kézi adatbevitel 18"/>
          <p:cNvSpPr/>
          <p:nvPr/>
        </p:nvSpPr>
        <p:spPr>
          <a:xfrm rot="5400000" flipH="1" flipV="1">
            <a:off x="2571736" y="-1571660"/>
            <a:ext cx="785818" cy="4500594"/>
          </a:xfrm>
          <a:prstGeom prst="flowChartManualIn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2" name="Folyamatábra: Kézi adatbevitel 21"/>
          <p:cNvSpPr/>
          <p:nvPr/>
        </p:nvSpPr>
        <p:spPr>
          <a:xfrm rot="5400000" flipH="1" flipV="1">
            <a:off x="3500430" y="-785842"/>
            <a:ext cx="785818" cy="4500594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3" name="Folyamatábra: Kézi adatbevitel 22"/>
          <p:cNvSpPr/>
          <p:nvPr/>
        </p:nvSpPr>
        <p:spPr>
          <a:xfrm rot="5400000" flipH="1" flipV="1">
            <a:off x="4429124" y="-24"/>
            <a:ext cx="785818" cy="4500594"/>
          </a:xfrm>
          <a:prstGeom prst="flowChartManualInpu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643306" y="2857496"/>
            <a:ext cx="4000528" cy="3046988"/>
          </a:xfrm>
          <a:prstGeom prst="rect">
            <a:avLst/>
          </a:prstGeom>
          <a:solidFill>
            <a:schemeClr val="bg2">
              <a:lumMod val="90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Nemzetközi</a:t>
            </a:r>
          </a:p>
          <a:p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Kórus-</a:t>
            </a:r>
          </a:p>
          <a:p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fesztivál, </a:t>
            </a:r>
          </a:p>
          <a:p>
            <a:r>
              <a:rPr lang="hu-HU" sz="3200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Chieti</a:t>
            </a:r>
            <a:r>
              <a:rPr lang="hu-HU" sz="32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, </a:t>
            </a:r>
          </a:p>
          <a:p>
            <a:r>
              <a:rPr lang="hu-HU" sz="3200" dirty="0" smtClean="0">
                <a:solidFill>
                  <a:srgbClr val="FFFF00"/>
                </a:solidFill>
                <a:latin typeface="Arial Black" pitchFamily="34" charset="0"/>
              </a:rPr>
              <a:t>ITALIA</a:t>
            </a:r>
          </a:p>
          <a:p>
            <a:r>
              <a:rPr lang="hu-HU" sz="3200" dirty="0" smtClean="0">
                <a:solidFill>
                  <a:srgbClr val="FFFF00"/>
                </a:solidFill>
                <a:latin typeface="Arial Black" pitchFamily="34" charset="0"/>
              </a:rPr>
              <a:t>2018</a:t>
            </a:r>
            <a:endParaRPr lang="hu-HU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4" name="Téglalap 23"/>
          <p:cNvSpPr/>
          <p:nvPr/>
        </p:nvSpPr>
        <p:spPr>
          <a:xfrm>
            <a:off x="5715008" y="3500438"/>
            <a:ext cx="3143272" cy="278608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5214942" y="285728"/>
            <a:ext cx="3643338" cy="2357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85720" y="4143380"/>
            <a:ext cx="3143272" cy="21431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285720" y="214290"/>
            <a:ext cx="4572032" cy="30718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785786" y="3500438"/>
            <a:ext cx="4572032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 rot="16200000">
            <a:off x="4607719" y="1107265"/>
            <a:ext cx="5072098" cy="3286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000760" y="2357430"/>
            <a:ext cx="24288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>a tenger</a:t>
            </a:r>
          </a:p>
          <a:p>
            <a:pPr algn="ctr"/>
            <a:r>
              <a:rPr lang="hu-HU" sz="3000" dirty="0" err="1" smtClean="0">
                <a:solidFill>
                  <a:schemeClr val="bg1"/>
                </a:solidFill>
              </a:rPr>
              <a:t>das</a:t>
            </a:r>
            <a:r>
              <a:rPr lang="hu-HU" sz="3000" dirty="0" smtClean="0">
                <a:solidFill>
                  <a:schemeClr val="bg1"/>
                </a:solidFill>
              </a:rPr>
              <a:t> </a:t>
            </a:r>
            <a:r>
              <a:rPr lang="hu-HU" sz="3000" dirty="0" err="1" smtClean="0">
                <a:solidFill>
                  <a:schemeClr val="bg1"/>
                </a:solidFill>
              </a:rPr>
              <a:t>Meer</a:t>
            </a:r>
            <a:endParaRPr lang="hu-HU" sz="3000" dirty="0" smtClean="0">
              <a:solidFill>
                <a:schemeClr val="bg1"/>
              </a:solidFill>
            </a:endParaRPr>
          </a:p>
          <a:p>
            <a:pPr algn="ctr"/>
            <a:r>
              <a:rPr lang="hu-HU" sz="3000" dirty="0" err="1" smtClean="0">
                <a:solidFill>
                  <a:schemeClr val="bg1"/>
                </a:solidFill>
              </a:rPr>
              <a:t>the</a:t>
            </a:r>
            <a:r>
              <a:rPr lang="hu-HU" sz="3000" dirty="0" smtClean="0">
                <a:solidFill>
                  <a:schemeClr val="bg1"/>
                </a:solidFill>
              </a:rPr>
              <a:t> </a:t>
            </a:r>
            <a:r>
              <a:rPr lang="hu-HU" sz="3000" dirty="0" err="1" smtClean="0">
                <a:solidFill>
                  <a:schemeClr val="bg1"/>
                </a:solidFill>
              </a:rPr>
              <a:t>sea</a:t>
            </a:r>
            <a:endParaRPr lang="hu-HU" sz="3000" dirty="0" smtClean="0">
              <a:solidFill>
                <a:schemeClr val="bg1"/>
              </a:solidFill>
            </a:endParaRP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il </a:t>
            </a:r>
            <a:r>
              <a:rPr lang="hu-HU" sz="3200" dirty="0" err="1" smtClean="0">
                <a:solidFill>
                  <a:schemeClr val="bg1"/>
                </a:solidFill>
              </a:rPr>
              <a:t>mare</a:t>
            </a:r>
            <a:r>
              <a:rPr lang="hu-HU" sz="32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hu-HU" sz="3200" dirty="0" smtClean="0">
                <a:solidFill>
                  <a:schemeClr val="bg1"/>
                </a:solidFill>
              </a:rPr>
              <a:t>la mer </a:t>
            </a:r>
          </a:p>
          <a:p>
            <a:pPr algn="ctr"/>
            <a:r>
              <a:rPr lang="az-Cyrl-AZ" sz="3200" dirty="0" smtClean="0">
                <a:solidFill>
                  <a:schemeClr val="bg1"/>
                </a:solidFill>
              </a:rPr>
              <a:t>м</a:t>
            </a:r>
            <a:r>
              <a:rPr lang="hu-HU" sz="3200" dirty="0" err="1" smtClean="0">
                <a:solidFill>
                  <a:schemeClr val="bg1"/>
                </a:solidFill>
              </a:rPr>
              <a:t>ope</a:t>
            </a:r>
            <a:endParaRPr lang="hu-HU" sz="3200" dirty="0" smtClean="0">
              <a:solidFill>
                <a:schemeClr val="bg1"/>
              </a:solidFill>
            </a:endParaRPr>
          </a:p>
          <a:p>
            <a:pPr algn="ctr"/>
            <a:r>
              <a:rPr lang="hu-HU" sz="3200" dirty="0" err="1" smtClean="0">
                <a:solidFill>
                  <a:schemeClr val="bg1"/>
                </a:solidFill>
              </a:rPr>
              <a:t>Amore</a:t>
            </a:r>
            <a:r>
              <a:rPr lang="hu-HU" sz="3200" dirty="0" smtClean="0">
                <a:solidFill>
                  <a:schemeClr val="bg1"/>
                </a:solidFill>
              </a:rPr>
              <a:t>!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5786446" y="2357430"/>
            <a:ext cx="3143272" cy="2071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5786446" y="142852"/>
            <a:ext cx="3143272" cy="2500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5786446" y="4572008"/>
            <a:ext cx="3143272" cy="2071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14282" y="214290"/>
            <a:ext cx="4357718" cy="31432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214282" y="3500438"/>
            <a:ext cx="4357718" cy="3143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4573282" y="214290"/>
            <a:ext cx="12118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Hatunk  -</a:t>
            </a:r>
          </a:p>
          <a:p>
            <a:endParaRPr lang="hu-HU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Pista,</a:t>
            </a:r>
          </a:p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Lenke,</a:t>
            </a:r>
          </a:p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Erika, Zsolt, </a:t>
            </a:r>
          </a:p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Bori</a:t>
            </a:r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</a:p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Ági –</a:t>
            </a:r>
          </a:p>
          <a:p>
            <a:endParaRPr lang="hu-HU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lakó-</a:t>
            </a:r>
          </a:p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környe-</a:t>
            </a:r>
            <a:endParaRPr lang="hu-HU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zete</a:t>
            </a:r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</a:p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</a:t>
            </a:r>
          </a:p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Leonardo</a:t>
            </a:r>
          </a:p>
          <a:p>
            <a:r>
              <a:rPr lang="hu-H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apart-mentház</a:t>
            </a:r>
            <a:endParaRPr lang="hu-H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amárfül 9"/>
          <p:cNvSpPr/>
          <p:nvPr/>
        </p:nvSpPr>
        <p:spPr>
          <a:xfrm>
            <a:off x="0" y="0"/>
            <a:ext cx="9144000" cy="6858000"/>
          </a:xfrm>
          <a:prstGeom prst="foldedCorner">
            <a:avLst>
              <a:gd name="adj" fmla="val 12326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Szamárfül 1"/>
          <p:cNvSpPr/>
          <p:nvPr/>
        </p:nvSpPr>
        <p:spPr>
          <a:xfrm>
            <a:off x="285720" y="285728"/>
            <a:ext cx="2857520" cy="2000264"/>
          </a:xfrm>
          <a:prstGeom prst="foldedCorner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Szamárfül 2"/>
          <p:cNvSpPr/>
          <p:nvPr/>
        </p:nvSpPr>
        <p:spPr>
          <a:xfrm>
            <a:off x="3571868" y="285728"/>
            <a:ext cx="2857520" cy="2000264"/>
          </a:xfrm>
          <a:prstGeom prst="foldedCorner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Szamárfül 3"/>
          <p:cNvSpPr/>
          <p:nvPr/>
        </p:nvSpPr>
        <p:spPr>
          <a:xfrm>
            <a:off x="714348" y="2428868"/>
            <a:ext cx="2857520" cy="2000264"/>
          </a:xfrm>
          <a:prstGeom prst="foldedCorner">
            <a:avLst/>
          </a:prstGeom>
          <a:blipFill>
            <a:blip r:embed="rId4" cstate="print"/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Szamárfül 4"/>
          <p:cNvSpPr/>
          <p:nvPr/>
        </p:nvSpPr>
        <p:spPr>
          <a:xfrm>
            <a:off x="4000496" y="2428868"/>
            <a:ext cx="2857520" cy="2000264"/>
          </a:xfrm>
          <a:prstGeom prst="foldedCorner">
            <a:avLst/>
          </a:prstGeom>
          <a:blipFill>
            <a:blip r:embed="rId5" cstate="print"/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Szamárfül 5"/>
          <p:cNvSpPr/>
          <p:nvPr/>
        </p:nvSpPr>
        <p:spPr>
          <a:xfrm>
            <a:off x="4429124" y="4572008"/>
            <a:ext cx="2857520" cy="2000264"/>
          </a:xfrm>
          <a:prstGeom prst="foldedCorner">
            <a:avLst/>
          </a:prstGeom>
          <a:blipFill>
            <a:blip r:embed="rId6" cstate="print"/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Szamárfül 6"/>
          <p:cNvSpPr/>
          <p:nvPr/>
        </p:nvSpPr>
        <p:spPr>
          <a:xfrm>
            <a:off x="1142976" y="4572008"/>
            <a:ext cx="2857520" cy="2000264"/>
          </a:xfrm>
          <a:prstGeom prst="foldedCorner">
            <a:avLst/>
          </a:prstGeom>
          <a:blipFill>
            <a:blip r:embed="rId7" cstate="print"/>
            <a:stretch>
              <a:fillRect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786578" y="285728"/>
            <a:ext cx="20717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solidFill>
                  <a:schemeClr val="bg1">
                    <a:lumMod val="95000"/>
                  </a:schemeClr>
                </a:solidFill>
                <a:latin typeface="Edwardian Script ITC" pitchFamily="66" charset="0"/>
              </a:rPr>
              <a:t>Silvi</a:t>
            </a:r>
            <a:endParaRPr lang="hu-HU" sz="4800" dirty="0" smtClean="0">
              <a:solidFill>
                <a:schemeClr val="bg1">
                  <a:lumMod val="95000"/>
                </a:schemeClr>
              </a:solidFill>
              <a:latin typeface="Edwardian Script ITC" pitchFamily="66" charset="0"/>
            </a:endParaRPr>
          </a:p>
          <a:p>
            <a:r>
              <a:rPr lang="hu-HU" sz="4400" dirty="0" smtClean="0">
                <a:solidFill>
                  <a:schemeClr val="bg1">
                    <a:lumMod val="95000"/>
                  </a:schemeClr>
                </a:solidFill>
                <a:latin typeface="Edwardian Script ITC" pitchFamily="66" charset="0"/>
              </a:rPr>
              <a:t> Marina, </a:t>
            </a:r>
          </a:p>
          <a:p>
            <a:r>
              <a:rPr lang="hu-HU" sz="3600" dirty="0" smtClean="0">
                <a:solidFill>
                  <a:schemeClr val="bg1">
                    <a:lumMod val="95000"/>
                  </a:schemeClr>
                </a:solidFill>
                <a:latin typeface="Edwardian Script ITC" pitchFamily="66" charset="0"/>
              </a:rPr>
              <a:t>   a kellemes</a:t>
            </a:r>
          </a:p>
          <a:p>
            <a:r>
              <a:rPr lang="hu-HU" sz="3600" dirty="0" smtClean="0">
                <a:solidFill>
                  <a:schemeClr val="bg1">
                    <a:lumMod val="95000"/>
                  </a:schemeClr>
                </a:solidFill>
                <a:latin typeface="Edwardian Script ITC" pitchFamily="66" charset="0"/>
              </a:rPr>
              <a:t>    virágos-fás</a:t>
            </a:r>
          </a:p>
          <a:p>
            <a:r>
              <a:rPr lang="hu-HU" sz="3600" dirty="0" smtClean="0">
                <a:solidFill>
                  <a:schemeClr val="bg1">
                    <a:lumMod val="95000"/>
                  </a:schemeClr>
                </a:solidFill>
                <a:latin typeface="Edwardian Script ITC" pitchFamily="66" charset="0"/>
              </a:rPr>
              <a:t>      üdül</a:t>
            </a:r>
            <a:r>
              <a:rPr lang="hu-HU" sz="2000" i="1" dirty="0" smtClean="0">
                <a:solidFill>
                  <a:schemeClr val="bg1">
                    <a:lumMod val="95000"/>
                  </a:schemeClr>
                </a:solidFill>
                <a:latin typeface="Edwardian Script ITC" pitchFamily="66" charset="0"/>
              </a:rPr>
              <a:t>ő</a:t>
            </a:r>
            <a:r>
              <a:rPr lang="hu-HU" sz="3600" dirty="0" smtClean="0">
                <a:solidFill>
                  <a:schemeClr val="bg1">
                    <a:lumMod val="95000"/>
                  </a:schemeClr>
                </a:solidFill>
                <a:latin typeface="Edwardian Script ITC" pitchFamily="66" charset="0"/>
              </a:rPr>
              <a:t>váro</a:t>
            </a:r>
            <a:r>
              <a:rPr lang="hu-HU" sz="2000" dirty="0" smtClean="0">
                <a:solidFill>
                  <a:schemeClr val="bg1">
                    <a:lumMod val="95000"/>
                  </a:schemeClr>
                </a:solidFill>
              </a:rPr>
              <a:t>s</a:t>
            </a:r>
            <a:endParaRPr lang="hu-HU" sz="2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1666322" y="222596"/>
            <a:ext cx="5882794" cy="3126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14282" y="3571876"/>
            <a:ext cx="4286280" cy="2428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4643438" y="3571876"/>
            <a:ext cx="4286280" cy="2428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928794" y="6143644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Blackadder ITC" pitchFamily="82" charset="0"/>
              </a:rPr>
              <a:t>A strandunk</a:t>
            </a:r>
            <a:endParaRPr lang="hu-HU" sz="36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  <a:latin typeface="Blackadder ITC" pitchFamily="8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/>
          <p:cNvSpPr/>
          <p:nvPr/>
        </p:nvSpPr>
        <p:spPr>
          <a:xfrm>
            <a:off x="357158" y="285728"/>
            <a:ext cx="4143404" cy="30003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85728"/>
            <a:ext cx="376238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1571604" y="4071942"/>
            <a:ext cx="4071966" cy="2500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357158" y="3357562"/>
            <a:ext cx="4143404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/>
              <a:t>Buszozunk </a:t>
            </a:r>
            <a:r>
              <a:rPr lang="hu-HU" dirty="0" err="1" smtClean="0"/>
              <a:t>LANCIANO-ba</a:t>
            </a:r>
            <a:r>
              <a:rPr lang="hu-HU" dirty="0" smtClean="0"/>
              <a:t>,                                             első szereplésünk városába.</a:t>
            </a:r>
            <a:endParaRPr lang="hu-HU" dirty="0"/>
          </a:p>
        </p:txBody>
      </p:sp>
      <p:cxnSp>
        <p:nvCxnSpPr>
          <p:cNvPr id="13" name="Egyenes összekötő nyíllal 12"/>
          <p:cNvCxnSpPr/>
          <p:nvPr/>
        </p:nvCxnSpPr>
        <p:spPr>
          <a:xfrm rot="16200000" flipH="1">
            <a:off x="4750595" y="1464455"/>
            <a:ext cx="4357718" cy="271464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5286380" y="571480"/>
            <a:ext cx="571504" cy="158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5572132" y="3500438"/>
            <a:ext cx="714380" cy="1588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85720" y="1285860"/>
            <a:ext cx="4214842" cy="25003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4786314" y="1285860"/>
            <a:ext cx="4143404" cy="2500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4786314" y="4143380"/>
            <a:ext cx="4143404" cy="2500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14282" y="4143380"/>
            <a:ext cx="4214842" cy="2500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 rot="5400000">
            <a:off x="5056285" y="2730377"/>
            <a:ext cx="388752" cy="8643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285720" y="285728"/>
            <a:ext cx="8643998" cy="461665"/>
          </a:xfrm>
          <a:prstGeom prst="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Chieti</a:t>
            </a:r>
            <a:r>
              <a:rPr lang="hu-HU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megye  fejlett szőlő- és borkultúrájú vidékein utazunk</a:t>
            </a:r>
            <a:r>
              <a:rPr lang="hu-HU" sz="2400" dirty="0" smtClean="0"/>
              <a:t>.</a:t>
            </a:r>
            <a:endParaRPr lang="hu-HU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 rot="16200000">
            <a:off x="-321503" y="892951"/>
            <a:ext cx="4857784" cy="35004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142976" y="285728"/>
            <a:ext cx="2571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LANCIANO</a:t>
            </a:r>
          </a:p>
          <a:p>
            <a:endParaRPr lang="hu-HU" dirty="0"/>
          </a:p>
        </p:txBody>
      </p:sp>
      <p:pic>
        <p:nvPicPr>
          <p:cNvPr id="3074" name="Picture 2" descr="D:\C UTAZÁSAIM\chieti\Lanciano címer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071810"/>
            <a:ext cx="1071570" cy="1607355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4214810" y="214290"/>
            <a:ext cx="4357718" cy="25717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 rot="16200000">
            <a:off x="3929058" y="5000636"/>
            <a:ext cx="1571636" cy="12858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 rot="16200000">
            <a:off x="5322099" y="3250405"/>
            <a:ext cx="3429024" cy="30718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5786446" y="214290"/>
            <a:ext cx="3071834" cy="21431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5786446" y="2571744"/>
            <a:ext cx="3071802" cy="21431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 rot="16200000">
            <a:off x="3178959" y="4179099"/>
            <a:ext cx="2643206" cy="20002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85720" y="3857628"/>
            <a:ext cx="2928958" cy="2227778"/>
          </a:xfrm>
          <a:prstGeom prst="bevel">
            <a:avLst>
              <a:gd name="adj" fmla="val 4746"/>
            </a:avLst>
          </a:prstGeom>
          <a:blipFill>
            <a:blip r:embed="rId6"/>
            <a:tile tx="0" ty="0" sx="100000" sy="100000" flip="none" algn="tl"/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LANCIANO </a:t>
            </a:r>
          </a:p>
          <a:p>
            <a:pPr algn="r"/>
            <a:r>
              <a:rPr lang="hu-HU" dirty="0" smtClean="0"/>
              <a:t>hegyen, </a:t>
            </a:r>
          </a:p>
          <a:p>
            <a:pPr algn="r"/>
            <a:r>
              <a:rPr lang="hu-HU" dirty="0" smtClean="0"/>
              <a:t>illetve </a:t>
            </a:r>
          </a:p>
          <a:p>
            <a:pPr algn="r"/>
            <a:r>
              <a:rPr lang="hu-HU" dirty="0" smtClean="0"/>
              <a:t>egy </a:t>
            </a:r>
          </a:p>
          <a:p>
            <a:pPr algn="r"/>
            <a:r>
              <a:rPr lang="hu-HU" dirty="0" smtClean="0"/>
              <a:t>mély völgy </a:t>
            </a:r>
          </a:p>
          <a:p>
            <a:pPr algn="r"/>
            <a:r>
              <a:rPr lang="hu-HU" dirty="0" smtClean="0"/>
              <a:t>szélein </a:t>
            </a:r>
          </a:p>
          <a:p>
            <a:pPr algn="r"/>
            <a:r>
              <a:rPr lang="hu-HU" dirty="0" smtClean="0"/>
              <a:t>épült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285720" y="214290"/>
            <a:ext cx="5214974" cy="335758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500034" y="4000504"/>
            <a:ext cx="1428760" cy="18573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3" name="Picture 5" descr="D:\C UTAZÁSAIM\chieti\Fra_Angelico_027 - lándzs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85728"/>
            <a:ext cx="6476992" cy="4143404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2000232" y="5000636"/>
            <a:ext cx="5357850" cy="1595021"/>
          </a:xfrm>
          <a:prstGeom prst="bevel">
            <a:avLst>
              <a:gd name="adj" fmla="val 9167"/>
            </a:avLst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legendák szerint a városban született </a:t>
            </a:r>
            <a:r>
              <a:rPr lang="hu-HU" dirty="0" err="1" smtClean="0"/>
              <a:t>Longinus</a:t>
            </a:r>
            <a:r>
              <a:rPr lang="hu-HU" dirty="0" smtClean="0"/>
              <a:t> római </a:t>
            </a:r>
            <a:r>
              <a:rPr lang="hu-HU" u="sng" dirty="0" err="1" smtClean="0">
                <a:hlinkClick r:id="rId5" tooltip="Centurio"/>
              </a:rPr>
              <a:t>centurio</a:t>
            </a:r>
            <a:r>
              <a:rPr lang="hu-HU" dirty="0" smtClean="0"/>
              <a:t>, aki </a:t>
            </a:r>
            <a:r>
              <a:rPr lang="hu-HU" dirty="0" smtClean="0">
                <a:hlinkClick r:id="rId6" tooltip="Jézus"/>
              </a:rPr>
              <a:t>Jézus</a:t>
            </a:r>
            <a:r>
              <a:rPr lang="hu-HU" dirty="0" smtClean="0"/>
              <a:t> oldalába döfte lándzsáját.                      A város nevét is innen származtatják, hiszen a </a:t>
            </a:r>
            <a:r>
              <a:rPr lang="hu-HU" i="1" dirty="0" err="1" smtClean="0"/>
              <a:t>lanciano</a:t>
            </a:r>
            <a:r>
              <a:rPr lang="hu-HU" dirty="0" smtClean="0"/>
              <a:t> </a:t>
            </a:r>
            <a:r>
              <a:rPr lang="hu-HU" dirty="0" smtClean="0">
                <a:hlinkClick r:id="rId7" tooltip="Olasz nyelv"/>
              </a:rPr>
              <a:t>olasz nyelven</a:t>
            </a:r>
            <a:r>
              <a:rPr lang="hu-HU" dirty="0" smtClean="0"/>
              <a:t> </a:t>
            </a:r>
            <a:r>
              <a:rPr lang="hu-HU" dirty="0" smtClean="0">
                <a:hlinkClick r:id="rId8" tooltip="Lándzsa"/>
              </a:rPr>
              <a:t>lándzsát</a:t>
            </a:r>
            <a:r>
              <a:rPr lang="hu-HU" dirty="0" smtClean="0"/>
              <a:t> jelent. 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3428992" y="457200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schemeClr val="bg1"/>
                </a:solidFill>
              </a:rPr>
              <a:t>Fra</a:t>
            </a:r>
            <a:r>
              <a:rPr lang="hu-HU" dirty="0" smtClean="0">
                <a:solidFill>
                  <a:schemeClr val="bg1"/>
                </a:solidFill>
              </a:rPr>
              <a:t> </a:t>
            </a:r>
            <a:r>
              <a:rPr lang="hu-HU" dirty="0" err="1" smtClean="0">
                <a:solidFill>
                  <a:schemeClr val="bg1"/>
                </a:solidFill>
              </a:rPr>
              <a:t>Angelico</a:t>
            </a:r>
            <a:r>
              <a:rPr lang="hu-HU" dirty="0" smtClean="0">
                <a:solidFill>
                  <a:schemeClr val="bg1"/>
                </a:solidFill>
              </a:rPr>
              <a:t> festménye</a:t>
            </a:r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10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357158" y="285728"/>
            <a:ext cx="4714908" cy="3429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5072066" y="4143380"/>
            <a:ext cx="3714776" cy="2428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 rot="16200000">
            <a:off x="5536413" y="750075"/>
            <a:ext cx="3714776" cy="27860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2285984" y="3929066"/>
            <a:ext cx="2143140" cy="264320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929058" y="285728"/>
            <a:ext cx="1928826" cy="881063"/>
          </a:xfrm>
          <a:prstGeom prst="bevel">
            <a:avLst>
              <a:gd name="adj" fmla="val 6434"/>
            </a:avLst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L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ANCIANO </a:t>
            </a:r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templomai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5072066" y="6143645"/>
            <a:ext cx="371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2">
                    <a:lumMod val="25000"/>
                  </a:schemeClr>
                </a:solidFill>
                <a:latin typeface="Euphemia" pitchFamily="34" charset="0"/>
              </a:rPr>
              <a:t>Santa Maria Maggiore</a:t>
            </a:r>
            <a:endParaRPr lang="hu-HU" b="1" dirty="0" smtClean="0">
              <a:solidFill>
                <a:schemeClr val="bg2">
                  <a:lumMod val="25000"/>
                </a:schemeClr>
              </a:solidFill>
              <a:latin typeface="Euphemia" pitchFamily="34" charset="0"/>
            </a:endParaRPr>
          </a:p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57158" y="3929066"/>
            <a:ext cx="1714512" cy="132343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1227-ben épült,</a:t>
            </a:r>
          </a:p>
          <a:p>
            <a:r>
              <a:rPr lang="hu-HU" sz="16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1540-ben átépítették, bővítették.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85720" y="285728"/>
            <a:ext cx="8572560" cy="6143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785786" y="642918"/>
            <a:ext cx="7358114" cy="1285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A F</a:t>
            </a:r>
            <a:r>
              <a:rPr lang="hu-HU" sz="32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ő</a:t>
            </a:r>
            <a:r>
              <a:rPr lang="hu-HU" sz="3200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oper Black" pitchFamily="18" charset="0"/>
              </a:rPr>
              <a:t>városi Énekkar a fellegek fölött </a:t>
            </a:r>
            <a:endParaRPr lang="hu-HU" sz="3200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oper Black" pitchFamily="18" charset="0"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1928794" y="1214422"/>
            <a:ext cx="3929090" cy="300039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14282" y="214290"/>
            <a:ext cx="3357586" cy="450059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 rot="16200000">
            <a:off x="3571868" y="428604"/>
            <a:ext cx="2857520" cy="2428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3786182" y="3286124"/>
            <a:ext cx="3929090" cy="27860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214282" y="5000636"/>
            <a:ext cx="3143272" cy="1074063"/>
          </a:xfrm>
          <a:prstGeom prst="bevel">
            <a:avLst>
              <a:gd name="adj" fmla="val 5941"/>
            </a:avLst>
          </a:prstGeom>
          <a:blipFill>
            <a:blip r:embed="rId6"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2800" dirty="0" smtClean="0">
                <a:latin typeface="Castellar" pitchFamily="18" charset="0"/>
              </a:rPr>
              <a:t>San Francesco</a:t>
            </a:r>
            <a:endParaRPr lang="hu-HU" sz="2800" dirty="0">
              <a:latin typeface="Castellar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 rot="16200000">
            <a:off x="6072198" y="571480"/>
            <a:ext cx="2857520" cy="21431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285720" y="285728"/>
            <a:ext cx="8572560" cy="635798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 rot="16200000">
            <a:off x="357158" y="3429000"/>
            <a:ext cx="2714644" cy="2000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Picture 7" descr="D:\C UTAZÁSAIM\chieti\Lanciano Szent Ferenc templo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4306" y="2815347"/>
            <a:ext cx="5713974" cy="3828363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285720" y="285728"/>
            <a:ext cx="4929222" cy="22467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</a:rPr>
              <a:t>A </a:t>
            </a:r>
            <a:r>
              <a:rPr lang="hu-HU" sz="2000" u="sng" dirty="0" smtClean="0">
                <a:solidFill>
                  <a:schemeClr val="bg2">
                    <a:lumMod val="25000"/>
                  </a:schemeClr>
                </a:solidFill>
                <a:latin typeface="Century" pitchFamily="18" charset="0"/>
              </a:rPr>
              <a:t>Szent Ferenc templomban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</a:rPr>
              <a:t>,                                                                                                                                                      - a nép nyelvén                                                                                                                                       „Az Eucharisztia csodájának szentélyében”-,                      </a:t>
            </a:r>
          </a:p>
          <a:p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</a:rPr>
              <a:t>Krisztus után a VIII. században került sor                                                                                                         a város Szent </a:t>
            </a:r>
            <a:r>
              <a:rPr lang="hu-HU" sz="1500" dirty="0" err="1" smtClean="0">
                <a:solidFill>
                  <a:schemeClr val="bg2">
                    <a:lumMod val="25000"/>
                  </a:schemeClr>
                </a:solidFill>
              </a:rPr>
              <a:t>Legontianusnak</a:t>
            </a:r>
            <a:r>
              <a:rPr lang="hu-HU" sz="1500" dirty="0" smtClean="0">
                <a:solidFill>
                  <a:schemeClr val="bg2">
                    <a:lumMod val="25000"/>
                  </a:schemeClr>
                </a:solidFill>
              </a:rPr>
              <a:t> szentelt kis templomában,                                                    mint isteni válasz egy szerzetesnek, akinek kételyei támadtak,                                                                  hogy Jézus valóságosan jelen van-e az Oltáriszentségben.                                                   A misén az átváltoztatás során az ostya valóban élő hússá,                                                 a bor pedig valóban élő vérré változott. </a:t>
            </a:r>
            <a:endParaRPr lang="hu-HU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500694" y="285728"/>
            <a:ext cx="3286148" cy="23574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14282" y="214290"/>
            <a:ext cx="4214842" cy="27146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4643438" y="785794"/>
            <a:ext cx="4143404" cy="250033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1571604" y="3500438"/>
            <a:ext cx="2571768" cy="307183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 rot="16200000">
            <a:off x="6000759" y="3786189"/>
            <a:ext cx="2857521" cy="24288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85720" y="2928934"/>
            <a:ext cx="38576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Piazza</a:t>
            </a:r>
            <a:r>
              <a:rPr lang="hu-HU" sz="1400" dirty="0" smtClean="0"/>
              <a:t> </a:t>
            </a:r>
            <a:r>
              <a:rPr lang="hu-HU" sz="1400" dirty="0" err="1" smtClean="0"/>
              <a:t>Plebiscito</a:t>
            </a:r>
            <a:r>
              <a:rPr lang="hu-HU" sz="1400" dirty="0" smtClean="0"/>
              <a:t>: </a:t>
            </a:r>
          </a:p>
          <a:p>
            <a:r>
              <a:rPr lang="hu-HU" sz="1400" dirty="0" smtClean="0"/>
              <a:t>Városháza,  harangtorony, Madonna-székesegyház       „a hídon” </a:t>
            </a:r>
            <a:endParaRPr lang="hu-HU" sz="1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214810" y="3286124"/>
            <a:ext cx="4429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 templomot a völgyön átívelő  </a:t>
            </a:r>
            <a:r>
              <a:rPr lang="hu-HU" sz="1400" dirty="0" err="1" smtClean="0"/>
              <a:t>Diocletian</a:t>
            </a:r>
            <a:r>
              <a:rPr lang="hu-HU" sz="1400" dirty="0" smtClean="0"/>
              <a:t> hídra építették.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4643438" y="214290"/>
            <a:ext cx="41434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Cattedrale della Madonna del Ponte</a:t>
            </a:r>
          </a:p>
          <a:p>
            <a:endParaRPr lang="hu-H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85720" y="285728"/>
            <a:ext cx="8572560" cy="5786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 flipH="1">
            <a:off x="4071934" y="5357802"/>
            <a:ext cx="4714908" cy="150019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714348" y="6072206"/>
            <a:ext cx="292895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</a:rPr>
              <a:t>Utazunk </a:t>
            </a:r>
            <a:r>
              <a:rPr lang="hu-HU" sz="2800" dirty="0" err="1" smtClean="0">
                <a:solidFill>
                  <a:schemeClr val="tx2">
                    <a:lumMod val="75000"/>
                  </a:schemeClr>
                </a:solidFill>
              </a:rPr>
              <a:t>Ortonába</a:t>
            </a:r>
            <a:endParaRPr lang="hu-H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14282" y="214291"/>
            <a:ext cx="4071966" cy="2357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4429124" y="3786190"/>
            <a:ext cx="4572032" cy="2857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4429124" y="214290"/>
            <a:ext cx="4572032" cy="3429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214282" y="2714620"/>
            <a:ext cx="2714644" cy="369332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Ortona</a:t>
            </a:r>
            <a:r>
              <a:rPr lang="hu-HU" dirty="0" smtClean="0"/>
              <a:t> látképe a tengerről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285720" y="5214950"/>
            <a:ext cx="2714644" cy="738664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Ortonában</a:t>
            </a:r>
            <a:r>
              <a:rPr lang="hu-HU" sz="1400" dirty="0" smtClean="0"/>
              <a:t>  született Francesco Paolo </a:t>
            </a:r>
            <a:r>
              <a:rPr lang="hu-HU" sz="1400" dirty="0" err="1" smtClean="0"/>
              <a:t>Tosti</a:t>
            </a:r>
            <a:r>
              <a:rPr lang="hu-HU" sz="1400" dirty="0" smtClean="0"/>
              <a:t>, a </a:t>
            </a:r>
            <a:r>
              <a:rPr lang="hu-HU" sz="1400" dirty="0" err="1" smtClean="0"/>
              <a:t>Marechiare</a:t>
            </a:r>
            <a:r>
              <a:rPr lang="hu-HU" sz="1400" dirty="0" smtClean="0"/>
              <a:t> és egyéb népszerű olasz dalok szerzője.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143240" y="2643182"/>
            <a:ext cx="1214446" cy="3293209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A </a:t>
            </a:r>
          </a:p>
          <a:p>
            <a:pPr algn="r"/>
            <a:r>
              <a:rPr lang="hu-HU" sz="2300" dirty="0" smtClean="0"/>
              <a:t>Szent Tamás </a:t>
            </a:r>
            <a:r>
              <a:rPr lang="hu-HU" dirty="0" smtClean="0"/>
              <a:t>apostol </a:t>
            </a:r>
          </a:p>
          <a:p>
            <a:pPr algn="r"/>
            <a:r>
              <a:rPr lang="hu-HU" dirty="0" smtClean="0"/>
              <a:t>székes-egyház,</a:t>
            </a:r>
          </a:p>
          <a:p>
            <a:pPr algn="r"/>
            <a:r>
              <a:rPr lang="hu-HU" dirty="0" smtClean="0"/>
              <a:t>a kórus-fesztivál egyik koncert-helyszíne</a:t>
            </a:r>
          </a:p>
        </p:txBody>
      </p:sp>
      <p:sp>
        <p:nvSpPr>
          <p:cNvPr id="8" name="Téglalap 7"/>
          <p:cNvSpPr/>
          <p:nvPr/>
        </p:nvSpPr>
        <p:spPr>
          <a:xfrm>
            <a:off x="285720" y="3214686"/>
            <a:ext cx="2714644" cy="1857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714356"/>
            <a:ext cx="9144000" cy="585791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2018,</a:t>
            </a:r>
            <a:r>
              <a:rPr lang="hu-HU" sz="4000" b="1" dirty="0" smtClean="0"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 </a:t>
            </a:r>
            <a:r>
              <a:rPr lang="hu-HU" sz="40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Chorus</a:t>
            </a:r>
            <a:r>
              <a:rPr lang="hu-HU" sz="4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 </a:t>
            </a:r>
            <a:r>
              <a:rPr lang="hu-HU" sz="40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Inside</a:t>
            </a:r>
            <a:r>
              <a:rPr lang="hu-HU" sz="4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 </a:t>
            </a:r>
            <a:r>
              <a:rPr lang="hu-HU" sz="4000" b="1" dirty="0" smtClean="0">
                <a:solidFill>
                  <a:schemeClr val="bg1"/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Nemzetközi </a:t>
            </a:r>
            <a:r>
              <a:rPr lang="hu-HU" sz="4000" b="1" dirty="0" smtClean="0">
                <a:solidFill>
                  <a:srgbClr val="FF0000"/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Kórusfesztivál,</a:t>
            </a:r>
            <a:r>
              <a:rPr lang="hu-HU" sz="4000" b="1" dirty="0" smtClean="0"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 </a:t>
            </a:r>
            <a:r>
              <a:rPr lang="hu-HU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Chieti</a:t>
            </a:r>
            <a:endParaRPr lang="hu-HU" sz="4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Fazetta 15"/>
          <p:cNvSpPr/>
          <p:nvPr/>
        </p:nvSpPr>
        <p:spPr>
          <a:xfrm flipH="1" flipV="1">
            <a:off x="357158" y="3429000"/>
            <a:ext cx="4071966" cy="3143272"/>
          </a:xfrm>
          <a:prstGeom prst="bevel">
            <a:avLst>
              <a:gd name="adj" fmla="val 5577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 flipH="1" flipV="1">
            <a:off x="357158" y="285728"/>
            <a:ext cx="8429684" cy="62865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785786" y="3857628"/>
            <a:ext cx="1797770" cy="2318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786578" y="4071942"/>
            <a:ext cx="1571636" cy="2071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2857488" y="4357694"/>
            <a:ext cx="3429024" cy="20002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 rot="16200000">
            <a:off x="2678893" y="631134"/>
            <a:ext cx="3786214" cy="33811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6786578" y="714356"/>
            <a:ext cx="1571636" cy="20717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785786" y="714356"/>
            <a:ext cx="1571636" cy="20717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2928926" y="3753153"/>
            <a:ext cx="3357586" cy="461665"/>
          </a:xfrm>
          <a:prstGeom prst="rect">
            <a:avLst/>
          </a:prstGeom>
          <a:solidFill>
            <a:schemeClr val="bg2">
              <a:lumMod val="2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Hangverseny után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églalap 34"/>
          <p:cNvSpPr/>
          <p:nvPr/>
        </p:nvSpPr>
        <p:spPr>
          <a:xfrm>
            <a:off x="285720" y="142852"/>
            <a:ext cx="8501122" cy="650085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 21"/>
          <p:cNvSpPr/>
          <p:nvPr/>
        </p:nvSpPr>
        <p:spPr>
          <a:xfrm rot="10800000" flipH="1" flipV="1">
            <a:off x="714347" y="4786298"/>
            <a:ext cx="2786082" cy="185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3143240" y="142852"/>
            <a:ext cx="214314" cy="2143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5786446" y="357166"/>
            <a:ext cx="214314" cy="2143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Téglalap 29"/>
          <p:cNvSpPr/>
          <p:nvPr/>
        </p:nvSpPr>
        <p:spPr>
          <a:xfrm>
            <a:off x="500034" y="2285992"/>
            <a:ext cx="214314" cy="2143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>
            <a:off x="6143636" y="2714620"/>
            <a:ext cx="214314" cy="2143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églalap 31"/>
          <p:cNvSpPr/>
          <p:nvPr/>
        </p:nvSpPr>
        <p:spPr>
          <a:xfrm>
            <a:off x="3286116" y="2500306"/>
            <a:ext cx="214314" cy="2143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Téglalap 35"/>
          <p:cNvSpPr/>
          <p:nvPr/>
        </p:nvSpPr>
        <p:spPr>
          <a:xfrm>
            <a:off x="714348" y="4572008"/>
            <a:ext cx="214314" cy="2143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églalap 33"/>
          <p:cNvSpPr/>
          <p:nvPr/>
        </p:nvSpPr>
        <p:spPr>
          <a:xfrm rot="10800000" flipH="1" flipV="1">
            <a:off x="5929322" y="2928934"/>
            <a:ext cx="2857520" cy="2071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Téglalap 32"/>
          <p:cNvSpPr/>
          <p:nvPr/>
        </p:nvSpPr>
        <p:spPr>
          <a:xfrm rot="10800000" flipH="1" flipV="1">
            <a:off x="3286116" y="2714619"/>
            <a:ext cx="2857520" cy="2071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Téglalap 26"/>
          <p:cNvSpPr/>
          <p:nvPr/>
        </p:nvSpPr>
        <p:spPr>
          <a:xfrm rot="10800000" flipH="1" flipV="1">
            <a:off x="500034" y="2500306"/>
            <a:ext cx="2857520" cy="2071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/>
          <p:cNvSpPr/>
          <p:nvPr/>
        </p:nvSpPr>
        <p:spPr>
          <a:xfrm rot="10800000" flipH="1" flipV="1">
            <a:off x="5572132" y="571481"/>
            <a:ext cx="2857520" cy="20717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 rot="10800000" flipH="1" flipV="1">
            <a:off x="2928926" y="357166"/>
            <a:ext cx="2857520" cy="20717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 rot="10800000" flipH="1" flipV="1">
            <a:off x="285720" y="142852"/>
            <a:ext cx="2857520" cy="20717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Szövegdoboz 36"/>
          <p:cNvSpPr txBox="1"/>
          <p:nvPr/>
        </p:nvSpPr>
        <p:spPr>
          <a:xfrm>
            <a:off x="3571868" y="5000636"/>
            <a:ext cx="2857520" cy="646331"/>
          </a:xfrm>
          <a:prstGeom prst="rect">
            <a:avLst/>
          </a:prstGeom>
          <a:solidFill>
            <a:schemeClr val="bg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600" dirty="0" smtClean="0">
                <a:latin typeface="Blackadder ITC" pitchFamily="82" charset="0"/>
              </a:rPr>
              <a:t>Római anziksz</a:t>
            </a:r>
            <a:endParaRPr lang="hu-HU" sz="3600" dirty="0">
              <a:latin typeface="Blackadder ITC" pitchFamily="82" charset="0"/>
            </a:endParaRPr>
          </a:p>
        </p:txBody>
      </p:sp>
      <p:sp>
        <p:nvSpPr>
          <p:cNvPr id="38" name="Téglalap 37"/>
          <p:cNvSpPr/>
          <p:nvPr/>
        </p:nvSpPr>
        <p:spPr>
          <a:xfrm>
            <a:off x="3571868" y="4786322"/>
            <a:ext cx="214314" cy="2143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azetta 5"/>
          <p:cNvSpPr/>
          <p:nvPr/>
        </p:nvSpPr>
        <p:spPr>
          <a:xfrm>
            <a:off x="0" y="0"/>
            <a:ext cx="9144000" cy="6858000"/>
          </a:xfrm>
          <a:prstGeom prst="bevel">
            <a:avLst>
              <a:gd name="adj" fmla="val 2267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azetta 6"/>
          <p:cNvSpPr/>
          <p:nvPr/>
        </p:nvSpPr>
        <p:spPr>
          <a:xfrm flipH="1" flipV="1">
            <a:off x="152400" y="152400"/>
            <a:ext cx="8848756" cy="6491310"/>
          </a:xfrm>
          <a:prstGeom prst="bevel">
            <a:avLst>
              <a:gd name="adj" fmla="val 2267"/>
            </a:avLst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85720" y="285728"/>
            <a:ext cx="8572560" cy="59293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2371060" y="5643578"/>
            <a:ext cx="4401880" cy="840105"/>
          </a:xfrm>
          <a:prstGeom prst="plaque">
            <a:avLst/>
          </a:prstGeom>
          <a:gradFill flip="none"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/>
              <a:t>A  </a:t>
            </a:r>
            <a:r>
              <a:rPr lang="hu-HU" dirty="0" smtClean="0"/>
              <a:t>FŐVÁROSI ÉNEKKAR </a:t>
            </a:r>
          </a:p>
          <a:p>
            <a:pPr algn="ctr"/>
            <a:r>
              <a:rPr lang="hu-HU" dirty="0" smtClean="0"/>
              <a:t>a Szent Tamás székesegyház előtt</a:t>
            </a:r>
            <a:endParaRPr lang="hu-H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214282" y="142852"/>
            <a:ext cx="8715436" cy="650085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kerekített téglalap 5"/>
          <p:cNvSpPr/>
          <p:nvPr/>
        </p:nvSpPr>
        <p:spPr>
          <a:xfrm>
            <a:off x="2462116" y="219934"/>
            <a:ext cx="4253024" cy="2923314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Lekerekített téglalap 9"/>
          <p:cNvSpPr/>
          <p:nvPr/>
        </p:nvSpPr>
        <p:spPr>
          <a:xfrm>
            <a:off x="2295274" y="3286124"/>
            <a:ext cx="4520196" cy="322567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Ellipszis 1"/>
          <p:cNvSpPr/>
          <p:nvPr/>
        </p:nvSpPr>
        <p:spPr>
          <a:xfrm rot="21128066">
            <a:off x="285720" y="2786058"/>
            <a:ext cx="2714644" cy="1857388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Ellipszis 3"/>
          <p:cNvSpPr/>
          <p:nvPr/>
        </p:nvSpPr>
        <p:spPr>
          <a:xfrm rot="690644">
            <a:off x="285720" y="4984909"/>
            <a:ext cx="2857520" cy="1500198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6357950" y="4857760"/>
            <a:ext cx="2500330" cy="1714512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/>
          <p:cNvSpPr/>
          <p:nvPr/>
        </p:nvSpPr>
        <p:spPr>
          <a:xfrm rot="627391">
            <a:off x="6192273" y="2805033"/>
            <a:ext cx="2714644" cy="1571636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285720" y="285728"/>
            <a:ext cx="2071702" cy="2428892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143240" y="5546727"/>
            <a:ext cx="3000396" cy="95410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Próba                                        a szállodában</a:t>
            </a:r>
            <a:endParaRPr lang="hu-HU" sz="2800" dirty="0"/>
          </a:p>
        </p:txBody>
      </p:sp>
      <p:sp>
        <p:nvSpPr>
          <p:cNvPr id="13" name="Ellipszis 12"/>
          <p:cNvSpPr/>
          <p:nvPr/>
        </p:nvSpPr>
        <p:spPr>
          <a:xfrm rot="935599">
            <a:off x="6215074" y="285728"/>
            <a:ext cx="2500330" cy="1357322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6715140" y="1785926"/>
            <a:ext cx="2143140" cy="1357322"/>
          </a:xfrm>
          <a:prstGeom prst="ellipse">
            <a:avLst/>
          </a:prstGeom>
          <a:blipFill>
            <a:blip r:embed="rId1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214282" y="214290"/>
            <a:ext cx="4286280" cy="3143272"/>
          </a:xfrm>
          <a:prstGeom prst="rect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1933463" y="1000108"/>
            <a:ext cx="5062760" cy="3264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 rot="16200000">
            <a:off x="3321835" y="4607727"/>
            <a:ext cx="2286016" cy="1785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 rot="5400000" flipH="1">
            <a:off x="6179355" y="3893347"/>
            <a:ext cx="3000396" cy="2500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5929322" y="214290"/>
            <a:ext cx="3000396" cy="19288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14282" y="214290"/>
            <a:ext cx="2928958" cy="19288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/>
          <p:cNvSpPr txBox="1"/>
          <p:nvPr/>
        </p:nvSpPr>
        <p:spPr>
          <a:xfrm>
            <a:off x="214282" y="2143116"/>
            <a:ext cx="1714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 tartomány kormányzatának épülete</a:t>
            </a:r>
            <a:endParaRPr lang="hu-HU" sz="14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6715140" y="3357562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 smtClean="0">
                <a:solidFill>
                  <a:schemeClr val="bg1"/>
                </a:solidFill>
              </a:rPr>
              <a:t>A </a:t>
            </a:r>
            <a:r>
              <a:rPr lang="hu-HU" sz="1400" dirty="0" smtClean="0"/>
              <a:t>San </a:t>
            </a:r>
            <a:r>
              <a:rPr lang="hu-HU" sz="1400" dirty="0" err="1" smtClean="0"/>
              <a:t>Cetteo</a:t>
            </a:r>
            <a:r>
              <a:rPr lang="hu-HU" sz="1400" dirty="0" smtClean="0"/>
              <a:t> székesegyház</a:t>
            </a:r>
            <a:endParaRPr lang="hu-HU" sz="1400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7000892" y="214311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A </a:t>
            </a:r>
            <a:r>
              <a:rPr lang="hu-HU" dirty="0" err="1" smtClean="0"/>
              <a:t>Pescara</a:t>
            </a:r>
            <a:r>
              <a:rPr lang="hu-HU" dirty="0" smtClean="0"/>
              <a:t> folyó</a:t>
            </a:r>
            <a:endParaRPr lang="hu-HU" dirty="0"/>
          </a:p>
        </p:txBody>
      </p:sp>
      <p:sp>
        <p:nvSpPr>
          <p:cNvPr id="24" name="Keret 2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197"/>
            </a:avLst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3214678" y="285728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  <a:latin typeface="Blackadder ITC" pitchFamily="82" charset="0"/>
              </a:rPr>
              <a:t>Városnézés </a:t>
            </a:r>
            <a:r>
              <a:rPr lang="hu-HU" sz="2400" dirty="0" err="1" smtClean="0">
                <a:solidFill>
                  <a:schemeClr val="bg2">
                    <a:lumMod val="25000"/>
                  </a:schemeClr>
                </a:solidFill>
                <a:latin typeface="Blackadder ITC" pitchFamily="82" charset="0"/>
              </a:rPr>
              <a:t>Pescarában</a:t>
            </a:r>
            <a:endParaRPr lang="hu-HU" sz="2400" dirty="0">
              <a:solidFill>
                <a:schemeClr val="bg2">
                  <a:lumMod val="25000"/>
                </a:schemeClr>
              </a:solidFill>
              <a:latin typeface="Blackadder ITC" pitchFamily="82" charset="0"/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214282" y="3643314"/>
            <a:ext cx="2286016" cy="30003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7158" y="357166"/>
            <a:ext cx="8429684" cy="6143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Keret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213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57158" y="3214686"/>
            <a:ext cx="3714776" cy="3286148"/>
          </a:xfrm>
          <a:prstGeom prst="rtTriangle">
            <a:avLst/>
          </a:prstGeom>
          <a:solidFill>
            <a:schemeClr val="accent1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smtClean="0">
                <a:solidFill>
                  <a:schemeClr val="lt1"/>
                </a:solidFill>
                <a:latin typeface="Edwardian Script ITC" pitchFamily="66" charset="0"/>
              </a:rPr>
              <a:t>Az </a:t>
            </a:r>
          </a:p>
          <a:p>
            <a:r>
              <a:rPr lang="hu-HU" sz="2800" dirty="0" smtClean="0">
                <a:solidFill>
                  <a:schemeClr val="lt1"/>
                </a:solidFill>
                <a:latin typeface="Edwardian Script ITC" pitchFamily="66" charset="0"/>
              </a:rPr>
              <a:t>Adriai </a:t>
            </a:r>
          </a:p>
          <a:p>
            <a:r>
              <a:rPr lang="hu-HU" sz="2800" dirty="0" smtClean="0">
                <a:solidFill>
                  <a:schemeClr val="lt1"/>
                </a:solidFill>
                <a:latin typeface="Edwardian Script ITC" pitchFamily="66" charset="0"/>
              </a:rPr>
              <a:t>tenger </a:t>
            </a:r>
          </a:p>
          <a:p>
            <a:r>
              <a:rPr lang="hu-HU" sz="2800" dirty="0" err="1" smtClean="0">
                <a:solidFill>
                  <a:schemeClr val="lt1"/>
                </a:solidFill>
                <a:latin typeface="Edwardian Script ITC" pitchFamily="66" charset="0"/>
              </a:rPr>
              <a:t>Silvi</a:t>
            </a:r>
            <a:r>
              <a:rPr lang="hu-HU" sz="2800" dirty="0" smtClean="0">
                <a:solidFill>
                  <a:schemeClr val="lt1"/>
                </a:solidFill>
                <a:latin typeface="Edwardian Script ITC" pitchFamily="66" charset="0"/>
              </a:rPr>
              <a:t> Marinánál</a:t>
            </a:r>
          </a:p>
          <a:p>
            <a:endParaRPr lang="hu-HU" sz="24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57158" y="357166"/>
            <a:ext cx="8429684" cy="6143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Keret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213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357158" y="285728"/>
            <a:ext cx="4214842" cy="29289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4572000" y="285728"/>
            <a:ext cx="4214842" cy="29289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57158" y="3214686"/>
            <a:ext cx="4214842" cy="2928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4572000" y="3214686"/>
            <a:ext cx="4214842" cy="29289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57158" y="6143644"/>
            <a:ext cx="835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  <a:latin typeface="Chiller" pitchFamily="82" charset="0"/>
              </a:rPr>
              <a:t>Szombat esti buli a szomszéd hotelben</a:t>
            </a:r>
            <a:endParaRPr lang="hu-HU" sz="3200" dirty="0">
              <a:solidFill>
                <a:schemeClr val="bg1"/>
              </a:solidFill>
              <a:latin typeface="Chiller" pitchFamily="82" charset="0"/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500034" y="3714752"/>
            <a:ext cx="3929090" cy="29289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785786" y="214290"/>
            <a:ext cx="4500594" cy="321471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5572132" y="214290"/>
            <a:ext cx="2286016" cy="32147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571604" y="371475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CHIETI, a hegyen épült város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4714876" y="3714752"/>
            <a:ext cx="4214842" cy="29289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Keret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8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14282" y="3714752"/>
            <a:ext cx="285752" cy="2857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4429124" y="6357958"/>
            <a:ext cx="285752" cy="2857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>
            <a:off x="5286380" y="214290"/>
            <a:ext cx="285752" cy="2857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7858148" y="3143248"/>
            <a:ext cx="285752" cy="2857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214282" y="500042"/>
            <a:ext cx="535785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2">
                    <a:lumMod val="90000"/>
                  </a:schemeClr>
                </a:solidFill>
                <a:latin typeface="Chiller" pitchFamily="82" charset="0"/>
              </a:rPr>
              <a:t>2018,</a:t>
            </a:r>
            <a:r>
              <a:rPr lang="hu-HU" sz="2400" b="1" dirty="0" smtClean="0">
                <a:latin typeface="Chiller" pitchFamily="82" charset="0"/>
              </a:rPr>
              <a:t> </a:t>
            </a:r>
            <a:r>
              <a:rPr lang="hu-HU" sz="2400" b="1" dirty="0" err="1" smtClean="0">
                <a:solidFill>
                  <a:schemeClr val="accent3">
                    <a:lumMod val="75000"/>
                  </a:schemeClr>
                </a:solidFill>
                <a:latin typeface="Chiller" pitchFamily="82" charset="0"/>
              </a:rPr>
              <a:t>Chorus</a:t>
            </a:r>
            <a:r>
              <a:rPr lang="hu-HU" sz="2400" b="1" dirty="0" smtClean="0">
                <a:solidFill>
                  <a:schemeClr val="accent3">
                    <a:lumMod val="75000"/>
                  </a:schemeClr>
                </a:solidFill>
                <a:latin typeface="Chiller" pitchFamily="82" charset="0"/>
              </a:rPr>
              <a:t> </a:t>
            </a:r>
            <a:r>
              <a:rPr lang="hu-HU" sz="2400" b="1" dirty="0" err="1" smtClean="0">
                <a:solidFill>
                  <a:schemeClr val="accent3">
                    <a:lumMod val="75000"/>
                  </a:schemeClr>
                </a:solidFill>
                <a:latin typeface="Chiller" pitchFamily="82" charset="0"/>
              </a:rPr>
              <a:t>Inside</a:t>
            </a:r>
            <a:r>
              <a:rPr lang="hu-HU" sz="2400" b="1" dirty="0" smtClean="0">
                <a:solidFill>
                  <a:schemeClr val="accent3">
                    <a:lumMod val="75000"/>
                  </a:schemeClr>
                </a:solidFill>
                <a:latin typeface="Chiller" pitchFamily="82" charset="0"/>
              </a:rPr>
              <a:t> </a:t>
            </a:r>
            <a:r>
              <a:rPr lang="hu-HU" sz="2400" b="1" dirty="0" smtClean="0">
                <a:solidFill>
                  <a:schemeClr val="bg1"/>
                </a:solidFill>
                <a:latin typeface="Chiller" pitchFamily="82" charset="0"/>
              </a:rPr>
              <a:t>Nemzetközi </a:t>
            </a:r>
            <a:r>
              <a:rPr lang="hu-HU" sz="2400" b="1" dirty="0" smtClean="0">
                <a:solidFill>
                  <a:srgbClr val="FF0000"/>
                </a:solidFill>
                <a:latin typeface="Chiller" pitchFamily="82" charset="0"/>
              </a:rPr>
              <a:t>Kórusfesztivál,</a:t>
            </a:r>
            <a:r>
              <a:rPr lang="hu-HU" sz="2400" b="1" dirty="0" smtClean="0">
                <a:latin typeface="Chiller" pitchFamily="82" charset="0"/>
              </a:rPr>
              <a:t> </a:t>
            </a:r>
            <a:r>
              <a:rPr lang="hu-HU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hiller" pitchFamily="82" charset="0"/>
              </a:rPr>
              <a:t>Chieti</a:t>
            </a:r>
            <a:endParaRPr lang="hu-HU" sz="2400" b="1" dirty="0">
              <a:solidFill>
                <a:schemeClr val="tx2">
                  <a:lumMod val="60000"/>
                  <a:lumOff val="40000"/>
                </a:schemeClr>
              </a:solidFill>
              <a:latin typeface="Chiller" pitchFamily="82" charset="0"/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14290"/>
            <a:ext cx="6143636" cy="616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églalap 3"/>
          <p:cNvSpPr/>
          <p:nvPr/>
        </p:nvSpPr>
        <p:spPr>
          <a:xfrm rot="16200000">
            <a:off x="-107189" y="607199"/>
            <a:ext cx="2857520" cy="2071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 rot="16200000">
            <a:off x="-35751" y="4036223"/>
            <a:ext cx="2714644" cy="2071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1428728" y="2285992"/>
            <a:ext cx="1214446" cy="785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285720" y="3143248"/>
            <a:ext cx="2286016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Lucida Calligraphy" pitchFamily="66" charset="0"/>
              </a:rPr>
              <a:t>CHIETI</a:t>
            </a:r>
            <a:endParaRPr lang="hu-HU" sz="2000" dirty="0">
              <a:latin typeface="Lucida Calligraphy" pitchFamily="66" charset="0"/>
            </a:endParaRP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14282" y="214290"/>
            <a:ext cx="5643602" cy="3857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 rot="16200000">
            <a:off x="5072066" y="4500570"/>
            <a:ext cx="2214578" cy="1785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 rot="16200000">
            <a:off x="3214678" y="4572008"/>
            <a:ext cx="2214578" cy="1643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6215074" y="2428868"/>
            <a:ext cx="2714644" cy="1643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 rot="16200000">
            <a:off x="7000892" y="4572008"/>
            <a:ext cx="2214578" cy="16430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214282" y="4286256"/>
            <a:ext cx="3071834" cy="22145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6143636" y="214290"/>
            <a:ext cx="2786082" cy="2000264"/>
          </a:xfrm>
          <a:prstGeom prst="bevel">
            <a:avLst>
              <a:gd name="adj" fmla="val 6121"/>
            </a:avLst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Castellar" pitchFamily="18" charset="0"/>
              </a:rPr>
              <a:t>Cattedrale </a:t>
            </a:r>
            <a:endParaRPr lang="hu-HU" dirty="0" smtClean="0">
              <a:solidFill>
                <a:schemeClr val="bg2">
                  <a:lumMod val="25000"/>
                </a:schemeClr>
              </a:solidFill>
              <a:latin typeface="Castellar" pitchFamily="18" charset="0"/>
            </a:endParaRPr>
          </a:p>
          <a:p>
            <a:r>
              <a:rPr lang="it-IT" dirty="0" smtClean="0">
                <a:solidFill>
                  <a:schemeClr val="bg2">
                    <a:lumMod val="25000"/>
                  </a:schemeClr>
                </a:solidFill>
                <a:latin typeface="Castellar" pitchFamily="18" charset="0"/>
              </a:rPr>
              <a:t>di </a:t>
            </a:r>
            <a:endParaRPr lang="hu-HU" dirty="0" smtClean="0">
              <a:solidFill>
                <a:schemeClr val="bg2">
                  <a:lumMod val="25000"/>
                </a:schemeClr>
              </a:solidFill>
              <a:latin typeface="Castellar" pitchFamily="18" charset="0"/>
            </a:endParaRPr>
          </a:p>
          <a:p>
            <a:r>
              <a:rPr lang="it-IT" sz="2400" dirty="0" smtClean="0">
                <a:solidFill>
                  <a:schemeClr val="bg2">
                    <a:lumMod val="10000"/>
                  </a:schemeClr>
                </a:solidFill>
                <a:latin typeface="Castellar" pitchFamily="18" charset="0"/>
              </a:rPr>
              <a:t>San Giustino</a:t>
            </a:r>
          </a:p>
          <a:p>
            <a:endParaRPr lang="hu-HU" dirty="0">
              <a:solidFill>
                <a:schemeClr val="bg2">
                  <a:lumMod val="25000"/>
                </a:schemeClr>
              </a:solidFill>
              <a:latin typeface="Castellar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azetta 6"/>
          <p:cNvSpPr/>
          <p:nvPr/>
        </p:nvSpPr>
        <p:spPr>
          <a:xfrm>
            <a:off x="357158" y="1857364"/>
            <a:ext cx="6000792" cy="5000636"/>
          </a:xfrm>
          <a:prstGeom prst="bevel">
            <a:avLst>
              <a:gd name="adj" fmla="val 2733"/>
            </a:avLst>
          </a:prstGeom>
          <a:blipFill>
            <a:blip r:embed="rId2" cstate="print"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 rot="16200000">
            <a:off x="5786446" y="3929066"/>
            <a:ext cx="2928958" cy="2500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 rot="16200000">
            <a:off x="35687" y="4036223"/>
            <a:ext cx="2571768" cy="19288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 rot="16200000">
            <a:off x="178563" y="464323"/>
            <a:ext cx="2643206" cy="2286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500298" y="3714752"/>
            <a:ext cx="3286148" cy="2571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357158" y="3071810"/>
            <a:ext cx="1928826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Colonna MT" pitchFamily="82" charset="0"/>
              </a:rPr>
              <a:t>San </a:t>
            </a:r>
            <a:r>
              <a:rPr lang="hu-HU" sz="2400" dirty="0" err="1" smtClean="0">
                <a:latin typeface="Colonna MT" pitchFamily="82" charset="0"/>
              </a:rPr>
              <a:t>Giustino</a:t>
            </a:r>
            <a:endParaRPr lang="hu-HU" sz="2400" dirty="0">
              <a:latin typeface="Colonna MT" pitchFamily="82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643570" y="214290"/>
            <a:ext cx="3286148" cy="31432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Folyamatábra: Késleltetés 2"/>
          <p:cNvSpPr/>
          <p:nvPr/>
        </p:nvSpPr>
        <p:spPr>
          <a:xfrm rot="15700437">
            <a:off x="4691474" y="196596"/>
            <a:ext cx="1189811" cy="836658"/>
          </a:xfrm>
          <a:prstGeom prst="flowChartDelay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Folyamatábra: Késleltetés 3"/>
          <p:cNvSpPr/>
          <p:nvPr/>
        </p:nvSpPr>
        <p:spPr>
          <a:xfrm rot="21100437">
            <a:off x="7784487" y="4413360"/>
            <a:ext cx="826921" cy="798224"/>
          </a:xfrm>
          <a:prstGeom prst="flowChartDelay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olyamatábra: Késleltetés 6"/>
          <p:cNvSpPr/>
          <p:nvPr/>
        </p:nvSpPr>
        <p:spPr>
          <a:xfrm rot="21100437">
            <a:off x="5919620" y="2969511"/>
            <a:ext cx="625804" cy="898215"/>
          </a:xfrm>
          <a:prstGeom prst="flowChartDelay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7143768" y="3286124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Folyamatábra: Késleltetés 8"/>
          <p:cNvSpPr/>
          <p:nvPr/>
        </p:nvSpPr>
        <p:spPr>
          <a:xfrm rot="21445555">
            <a:off x="6838984" y="2867630"/>
            <a:ext cx="470094" cy="836988"/>
          </a:xfrm>
          <a:prstGeom prst="flowChartDelay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Folyamatábra: Késleltetés 9"/>
          <p:cNvSpPr/>
          <p:nvPr/>
        </p:nvSpPr>
        <p:spPr>
          <a:xfrm rot="21257597" flipH="1">
            <a:off x="4537638" y="3278613"/>
            <a:ext cx="514467" cy="837196"/>
          </a:xfrm>
          <a:prstGeom prst="flowChartDelay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Folyamatábra: Késleltetés 10"/>
          <p:cNvSpPr/>
          <p:nvPr/>
        </p:nvSpPr>
        <p:spPr>
          <a:xfrm rot="21100437">
            <a:off x="6620850" y="1327988"/>
            <a:ext cx="634052" cy="717195"/>
          </a:xfrm>
          <a:prstGeom prst="flowChartDelay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/>
          <p:cNvSpPr/>
          <p:nvPr/>
        </p:nvSpPr>
        <p:spPr>
          <a:xfrm rot="21360257">
            <a:off x="4553736" y="4678581"/>
            <a:ext cx="539839" cy="823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Folyamatábra: Késleltetés 13"/>
          <p:cNvSpPr/>
          <p:nvPr/>
        </p:nvSpPr>
        <p:spPr>
          <a:xfrm rot="21285196">
            <a:off x="8575299" y="2594811"/>
            <a:ext cx="543294" cy="846569"/>
          </a:xfrm>
          <a:prstGeom prst="flowChartDelay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Folyamatábra: Késleltetés 16"/>
          <p:cNvSpPr/>
          <p:nvPr/>
        </p:nvSpPr>
        <p:spPr>
          <a:xfrm rot="21429024">
            <a:off x="6926028" y="4500752"/>
            <a:ext cx="592105" cy="847340"/>
          </a:xfrm>
          <a:prstGeom prst="flowChartDelay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 rot="15700437">
            <a:off x="4963274" y="1748131"/>
            <a:ext cx="762721" cy="6063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 rot="21100437">
            <a:off x="5196664" y="4667055"/>
            <a:ext cx="603957" cy="7781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 rot="21126896" flipH="1">
            <a:off x="7686489" y="2715053"/>
            <a:ext cx="539839" cy="86892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 rot="21100437">
            <a:off x="4481989" y="1895269"/>
            <a:ext cx="407838" cy="7598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 rot="21270067">
            <a:off x="6040167" y="4663813"/>
            <a:ext cx="676155" cy="730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 21"/>
          <p:cNvSpPr/>
          <p:nvPr/>
        </p:nvSpPr>
        <p:spPr>
          <a:xfrm rot="21362352">
            <a:off x="7384320" y="1164769"/>
            <a:ext cx="657830" cy="78246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Téglalap 22"/>
          <p:cNvSpPr/>
          <p:nvPr/>
        </p:nvSpPr>
        <p:spPr>
          <a:xfrm rot="21374154" flipH="1">
            <a:off x="8310585" y="1088844"/>
            <a:ext cx="539839" cy="72753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Szövegdoboz 23"/>
          <p:cNvSpPr txBox="1"/>
          <p:nvPr/>
        </p:nvSpPr>
        <p:spPr>
          <a:xfrm>
            <a:off x="214282" y="285729"/>
            <a:ext cx="207170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Old English Text MT" pitchFamily="66" charset="0"/>
              </a:rPr>
              <a:t>„</a:t>
            </a:r>
            <a:r>
              <a:rPr lang="hu-HU" sz="3200" dirty="0" err="1" smtClean="0">
                <a:latin typeface="Old English Text MT" pitchFamily="66" charset="0"/>
              </a:rPr>
              <a:t>Chorus</a:t>
            </a:r>
            <a:endParaRPr lang="hu-HU" sz="3200" dirty="0" smtClean="0">
              <a:latin typeface="Old English Text MT" pitchFamily="66" charset="0"/>
            </a:endParaRPr>
          </a:p>
          <a:p>
            <a:r>
              <a:rPr lang="hu-HU" sz="3200" dirty="0" err="1" smtClean="0">
                <a:latin typeface="Old English Text MT" pitchFamily="66" charset="0"/>
              </a:rPr>
              <a:t>Classicus</a:t>
            </a:r>
            <a:r>
              <a:rPr lang="hu-HU" sz="3200" dirty="0" smtClean="0">
                <a:latin typeface="Old English Text MT" pitchFamily="66" charset="0"/>
              </a:rPr>
              <a:t>”</a:t>
            </a:r>
          </a:p>
          <a:p>
            <a:endParaRPr lang="hu-HU" dirty="0" smtClean="0"/>
          </a:p>
          <a:p>
            <a:r>
              <a:rPr lang="hu-HU" dirty="0" smtClean="0"/>
              <a:t>avagy</a:t>
            </a:r>
          </a:p>
          <a:p>
            <a:endParaRPr lang="hu-HU" dirty="0" smtClean="0"/>
          </a:p>
          <a:p>
            <a:r>
              <a:rPr lang="hu-HU" dirty="0" smtClean="0"/>
              <a:t>a</a:t>
            </a:r>
          </a:p>
          <a:p>
            <a:r>
              <a:rPr lang="hu-HU" sz="2800" dirty="0" smtClean="0"/>
              <a:t>Fővárosi</a:t>
            </a:r>
          </a:p>
          <a:p>
            <a:r>
              <a:rPr lang="hu-HU" sz="2800" dirty="0" smtClean="0"/>
              <a:t>Énekkar egyszerűen </a:t>
            </a:r>
            <a:r>
              <a:rPr lang="hu-HU" sz="2800" dirty="0" err="1" smtClean="0"/>
              <a:t>kolossz</a:t>
            </a:r>
            <a:r>
              <a:rPr lang="hu-HU" sz="2800" dirty="0" smtClean="0"/>
              <a:t>(e)</a:t>
            </a:r>
            <a:r>
              <a:rPr lang="hu-HU" sz="2800" dirty="0" err="1" smtClean="0"/>
              <a:t>ális</a:t>
            </a:r>
            <a:r>
              <a:rPr lang="hu-HU" sz="3200" dirty="0" smtClean="0">
                <a:solidFill>
                  <a:schemeClr val="bg1"/>
                </a:solidFill>
              </a:rPr>
              <a:t>!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25" name="Téglalap 24"/>
          <p:cNvSpPr/>
          <p:nvPr/>
        </p:nvSpPr>
        <p:spPr>
          <a:xfrm rot="21100437">
            <a:off x="5836277" y="1463988"/>
            <a:ext cx="539839" cy="72753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églalap 25"/>
          <p:cNvSpPr/>
          <p:nvPr/>
        </p:nvSpPr>
        <p:spPr>
          <a:xfrm>
            <a:off x="13430312" y="128586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10287040" y="1000108"/>
            <a:ext cx="45719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Folyamatábra: Késleltetés 29"/>
          <p:cNvSpPr/>
          <p:nvPr/>
        </p:nvSpPr>
        <p:spPr>
          <a:xfrm rot="21100437">
            <a:off x="5201080" y="3128005"/>
            <a:ext cx="562686" cy="836165"/>
          </a:xfrm>
          <a:prstGeom prst="flowChartDelay">
            <a:avLst/>
          </a:prstGeom>
          <a:blipFill>
            <a:blip r:embed="rId2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Romboid 7"/>
          <p:cNvSpPr/>
          <p:nvPr/>
        </p:nvSpPr>
        <p:spPr>
          <a:xfrm>
            <a:off x="0" y="0"/>
            <a:ext cx="9144000" cy="6858000"/>
          </a:xfrm>
          <a:prstGeom prst="parallelogram">
            <a:avLst>
              <a:gd name="adj" fmla="val 83139"/>
            </a:avLst>
          </a:prstGeom>
          <a:gradFill>
            <a:gsLst>
              <a:gs pos="43000">
                <a:srgbClr val="3399FF">
                  <a:alpha val="40000"/>
                </a:srgbClr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500034" y="214290"/>
            <a:ext cx="7072362" cy="4643470"/>
          </a:xfrm>
          <a:prstGeom prst="rect">
            <a:avLst/>
          </a:prstGeom>
          <a:blipFill dpi="0" rotWithShape="1">
            <a:blip r:embed="rId2">
              <a:alphaModFix amt="6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571736" y="1000108"/>
            <a:ext cx="4071966" cy="2857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5786446" y="4071942"/>
            <a:ext cx="2071702" cy="1571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 rot="16200000">
            <a:off x="6536546" y="535761"/>
            <a:ext cx="2357454" cy="17145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500034" y="4000504"/>
            <a:ext cx="1857388" cy="18573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643174" y="4857760"/>
            <a:ext cx="1928826" cy="13573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2214546" y="285728"/>
            <a:ext cx="4357718" cy="917079"/>
          </a:xfrm>
          <a:prstGeom prst="wave">
            <a:avLst/>
          </a:prstGeom>
          <a:solidFill>
            <a:schemeClr val="bg1">
              <a:alpha val="61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Fesztivál </a:t>
            </a:r>
            <a:r>
              <a:rPr lang="hu-HU" sz="2400" dirty="0" err="1" smtClean="0">
                <a:solidFill>
                  <a:schemeClr val="accent1">
                    <a:lumMod val="75000"/>
                  </a:schemeClr>
                </a:solidFill>
              </a:rPr>
              <a:t>Chieti</a:t>
            </a:r>
            <a:r>
              <a:rPr lang="hu-HU" sz="2400" dirty="0" smtClean="0">
                <a:solidFill>
                  <a:schemeClr val="accent1">
                    <a:lumMod val="75000"/>
                  </a:schemeClr>
                </a:solidFill>
              </a:rPr>
              <a:t> utcáin, terein</a:t>
            </a:r>
            <a:endParaRPr lang="hu-H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Derékszögű háromszög 11"/>
          <p:cNvSpPr/>
          <p:nvPr/>
        </p:nvSpPr>
        <p:spPr>
          <a:xfrm rot="5400000">
            <a:off x="678629" y="178571"/>
            <a:ext cx="1357322" cy="1571636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428596" y="214290"/>
            <a:ext cx="8358246" cy="45005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3000364" y="4000504"/>
            <a:ext cx="3571900" cy="26432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785786" y="285728"/>
            <a:ext cx="5357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A </a:t>
            </a:r>
            <a:r>
              <a:rPr lang="hu-HU" sz="2400" dirty="0" err="1" smtClean="0"/>
              <a:t>Teatro</a:t>
            </a:r>
            <a:r>
              <a:rPr lang="hu-HU" sz="2400" dirty="0" smtClean="0"/>
              <a:t> </a:t>
            </a:r>
            <a:r>
              <a:rPr lang="hu-HU" sz="2400" dirty="0" err="1" smtClean="0"/>
              <a:t>Marrucino</a:t>
            </a:r>
            <a:r>
              <a:rPr lang="hu-HU" sz="2400" dirty="0" smtClean="0"/>
              <a:t> </a:t>
            </a:r>
            <a:r>
              <a:rPr lang="hu-HU" dirty="0" smtClean="0"/>
              <a:t>, </a:t>
            </a:r>
          </a:p>
          <a:p>
            <a:pPr algn="ctr"/>
            <a:r>
              <a:rPr lang="hu-HU" dirty="0" smtClean="0"/>
              <a:t>a fesztivál záróhangversenyének és a díjkiosztó ünnepségnek a helyszíne</a:t>
            </a:r>
            <a:endParaRPr lang="hu-HU" dirty="0"/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erékszögű háromszög 9"/>
          <p:cNvSpPr/>
          <p:nvPr/>
        </p:nvSpPr>
        <p:spPr>
          <a:xfrm>
            <a:off x="0" y="0"/>
            <a:ext cx="9144000" cy="685800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Derékszögű háromszög 10"/>
          <p:cNvSpPr/>
          <p:nvPr/>
        </p:nvSpPr>
        <p:spPr>
          <a:xfrm rot="16200000" flipH="1">
            <a:off x="1143000" y="-1143000"/>
            <a:ext cx="6858000" cy="914400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5500694" y="3929066"/>
            <a:ext cx="3143272" cy="22145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500298" y="2000240"/>
            <a:ext cx="3786214" cy="24288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14282" y="4071942"/>
            <a:ext cx="3929090" cy="2571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5143504" y="214290"/>
            <a:ext cx="3786214" cy="24288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214282" y="214290"/>
            <a:ext cx="2571768" cy="20002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214282" y="2428868"/>
            <a:ext cx="2143140" cy="1226939"/>
          </a:xfrm>
          <a:prstGeom prst="foldedCorner">
            <a:avLst>
              <a:gd name="adj" fmla="val 25351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Próbák és szereplés a </a:t>
            </a:r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</a:rPr>
              <a:t>Teatro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u-HU" dirty="0" err="1" smtClean="0">
                <a:solidFill>
                  <a:schemeClr val="tx2">
                    <a:lumMod val="75000"/>
                  </a:schemeClr>
                </a:solidFill>
              </a:rPr>
              <a:t>Marrucino</a:t>
            </a:r>
            <a:r>
              <a:rPr lang="hu-HU" dirty="0" smtClean="0">
                <a:solidFill>
                  <a:schemeClr val="tx2">
                    <a:lumMod val="75000"/>
                  </a:schemeClr>
                </a:solidFill>
              </a:rPr>
              <a:t> színpadán</a:t>
            </a:r>
            <a:endParaRPr lang="hu-H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357158" y="285728"/>
            <a:ext cx="4071966" cy="4000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4714876" y="4000504"/>
            <a:ext cx="3786214" cy="2428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1357290" y="4500570"/>
            <a:ext cx="3071834" cy="19288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4714876" y="1857364"/>
            <a:ext cx="2857520" cy="19288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4643438" y="285728"/>
            <a:ext cx="3929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Gáspár átveszi a fesztivál kitüntetését</a:t>
            </a:r>
            <a:endParaRPr lang="hu-HU" sz="2400" dirty="0"/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églalap 28"/>
          <p:cNvSpPr/>
          <p:nvPr/>
        </p:nvSpPr>
        <p:spPr>
          <a:xfrm>
            <a:off x="214282" y="142852"/>
            <a:ext cx="8715436" cy="65722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Átellenes sarkain levágott téglalap 16"/>
          <p:cNvSpPr/>
          <p:nvPr/>
        </p:nvSpPr>
        <p:spPr>
          <a:xfrm>
            <a:off x="5643570" y="1500174"/>
            <a:ext cx="1785950" cy="1643074"/>
          </a:xfrm>
          <a:prstGeom prst="snip2Diag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Átellenes sarkain levágott téglalap 9"/>
          <p:cNvSpPr/>
          <p:nvPr/>
        </p:nvSpPr>
        <p:spPr>
          <a:xfrm rot="5400000" flipH="1">
            <a:off x="1571604" y="5214950"/>
            <a:ext cx="1357322" cy="1643074"/>
          </a:xfrm>
          <a:prstGeom prst="snip2Diag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Átellenes sarkain levágott téglalap 10"/>
          <p:cNvSpPr/>
          <p:nvPr/>
        </p:nvSpPr>
        <p:spPr>
          <a:xfrm>
            <a:off x="5857884" y="3143248"/>
            <a:ext cx="1857388" cy="1643074"/>
          </a:xfrm>
          <a:prstGeom prst="snip2Diag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Átellenes sarkain levágott téglalap 11"/>
          <p:cNvSpPr/>
          <p:nvPr/>
        </p:nvSpPr>
        <p:spPr>
          <a:xfrm>
            <a:off x="4857752" y="6143644"/>
            <a:ext cx="857256" cy="571504"/>
          </a:xfrm>
          <a:prstGeom prst="snip2Diag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Átellenes sarkain levágott téglalap 12"/>
          <p:cNvSpPr/>
          <p:nvPr/>
        </p:nvSpPr>
        <p:spPr>
          <a:xfrm>
            <a:off x="7143768" y="142852"/>
            <a:ext cx="1785950" cy="1643074"/>
          </a:xfrm>
          <a:prstGeom prst="snip2Diag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Átellenes sarkain levágott téglalap 13"/>
          <p:cNvSpPr/>
          <p:nvPr/>
        </p:nvSpPr>
        <p:spPr>
          <a:xfrm rot="5400000" flipH="1">
            <a:off x="4572000" y="4500570"/>
            <a:ext cx="1643074" cy="1643074"/>
          </a:xfrm>
          <a:prstGeom prst="snip2DiagRect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Átellenes sarkain levágott téglalap 15"/>
          <p:cNvSpPr/>
          <p:nvPr/>
        </p:nvSpPr>
        <p:spPr>
          <a:xfrm>
            <a:off x="7429520" y="1785926"/>
            <a:ext cx="1500198" cy="1571636"/>
          </a:xfrm>
          <a:prstGeom prst="snip2DiagRect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Átellenes sarkain levágott téglalap 17"/>
          <p:cNvSpPr/>
          <p:nvPr/>
        </p:nvSpPr>
        <p:spPr>
          <a:xfrm>
            <a:off x="1357290" y="2571744"/>
            <a:ext cx="3000396" cy="1857388"/>
          </a:xfrm>
          <a:prstGeom prst="snip2DiagRect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Átellenes sarkain levágott téglalap 18"/>
          <p:cNvSpPr/>
          <p:nvPr/>
        </p:nvSpPr>
        <p:spPr>
          <a:xfrm>
            <a:off x="4071934" y="1273596"/>
            <a:ext cx="1571636" cy="1583900"/>
          </a:xfrm>
          <a:prstGeom prst="snip2DiagRect">
            <a:avLst/>
          </a:prstGeom>
          <a:blipFill>
            <a:blip r:embed="rId1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Átellenes sarkain levágott téglalap 19"/>
          <p:cNvSpPr/>
          <p:nvPr/>
        </p:nvSpPr>
        <p:spPr>
          <a:xfrm>
            <a:off x="5357818" y="142852"/>
            <a:ext cx="1785950" cy="1357322"/>
          </a:xfrm>
          <a:prstGeom prst="snip2DiagRect">
            <a:avLst/>
          </a:prstGeom>
          <a:blipFill>
            <a:blip r:embed="rId1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Egy sarkán levágott téglalap 20"/>
          <p:cNvSpPr/>
          <p:nvPr/>
        </p:nvSpPr>
        <p:spPr>
          <a:xfrm flipH="1">
            <a:off x="2928926" y="1285860"/>
            <a:ext cx="1143008" cy="1285884"/>
          </a:xfrm>
          <a:prstGeom prst="snip1Rect">
            <a:avLst/>
          </a:prstGeom>
          <a:blipFill>
            <a:blip r:embed="rId1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Átellenes sarkain levágott téglalap 14"/>
          <p:cNvSpPr/>
          <p:nvPr/>
        </p:nvSpPr>
        <p:spPr>
          <a:xfrm>
            <a:off x="2857488" y="4214818"/>
            <a:ext cx="1714512" cy="1643074"/>
          </a:xfrm>
          <a:prstGeom prst="snip2DiagRect">
            <a:avLst/>
          </a:prstGeom>
          <a:blipFill>
            <a:blip r:embed="rId1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Egy sarkán levágott téglalap 23"/>
          <p:cNvSpPr/>
          <p:nvPr/>
        </p:nvSpPr>
        <p:spPr>
          <a:xfrm>
            <a:off x="3071802" y="5786454"/>
            <a:ext cx="1785950" cy="928694"/>
          </a:xfrm>
          <a:prstGeom prst="snip1Rect">
            <a:avLst>
              <a:gd name="adj" fmla="val 38993"/>
            </a:avLst>
          </a:prstGeom>
          <a:blipFill>
            <a:blip r:embed="rId1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Átellenes sarkain levágott téglalap 24"/>
          <p:cNvSpPr/>
          <p:nvPr/>
        </p:nvSpPr>
        <p:spPr>
          <a:xfrm>
            <a:off x="4357686" y="2857496"/>
            <a:ext cx="1500198" cy="1643074"/>
          </a:xfrm>
          <a:prstGeom prst="snip2DiagRect">
            <a:avLst/>
          </a:prstGeom>
          <a:blipFill>
            <a:blip r:embed="rId1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Egy sarkán levágott téglalap 25"/>
          <p:cNvSpPr/>
          <p:nvPr/>
        </p:nvSpPr>
        <p:spPr>
          <a:xfrm>
            <a:off x="6215074" y="4786322"/>
            <a:ext cx="1200152" cy="1643074"/>
          </a:xfrm>
          <a:prstGeom prst="snip1Rect">
            <a:avLst/>
          </a:prstGeom>
          <a:blipFill>
            <a:blip r:embed="rId1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Szövegdoboz 27"/>
          <p:cNvSpPr txBox="1"/>
          <p:nvPr/>
        </p:nvSpPr>
        <p:spPr>
          <a:xfrm>
            <a:off x="428596" y="357166"/>
            <a:ext cx="450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FESZ</a:t>
            </a:r>
            <a:r>
              <a:rPr lang="hu-HU" sz="4800" b="1" dirty="0" smtClean="0">
                <a:solidFill>
                  <a:schemeClr val="bg1"/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TIVÁL-</a:t>
            </a:r>
            <a:r>
              <a:rPr lang="hu-HU" sz="4800" b="1" dirty="0" smtClean="0">
                <a:solidFill>
                  <a:srgbClr val="FF0000"/>
                </a:solidFill>
                <a:effectLst>
                  <a:outerShdw blurRad="50800" dist="88900" dir="2700000" algn="tl" rotWithShape="0">
                    <a:prstClr val="black">
                      <a:alpha val="40000"/>
                    </a:prstClr>
                  </a:outerShdw>
                </a:effectLst>
                <a:latin typeface="Chiller" pitchFamily="82" charset="0"/>
              </a:rPr>
              <a:t>PUZZLE</a:t>
            </a:r>
            <a:endParaRPr lang="hu-HU" sz="4800" b="1" dirty="0">
              <a:solidFill>
                <a:srgbClr val="FF0000"/>
              </a:solidFill>
              <a:effectLst>
                <a:outerShdw blurRad="50800" dist="88900" dir="2700000" algn="tl" rotWithShape="0">
                  <a:prstClr val="black">
                    <a:alpha val="40000"/>
                  </a:prstClr>
                </a:outerShdw>
              </a:effectLst>
              <a:latin typeface="Chiller" pitchFamily="82" charset="0"/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1643042" y="4429132"/>
            <a:ext cx="1214446" cy="11430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Átellenes sarkain levágott téglalap 8"/>
          <p:cNvSpPr/>
          <p:nvPr/>
        </p:nvSpPr>
        <p:spPr>
          <a:xfrm rot="5400000" flipH="1">
            <a:off x="71422" y="4286240"/>
            <a:ext cx="1714512" cy="1428792"/>
          </a:xfrm>
          <a:prstGeom prst="snip2DiagRect">
            <a:avLst/>
          </a:prstGeom>
          <a:blipFill>
            <a:blip r:embed="rId2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Téglalap 29"/>
          <p:cNvSpPr/>
          <p:nvPr/>
        </p:nvSpPr>
        <p:spPr>
          <a:xfrm>
            <a:off x="7715272" y="3357562"/>
            <a:ext cx="1000132" cy="164307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/>
          <p:cNvSpPr/>
          <p:nvPr/>
        </p:nvSpPr>
        <p:spPr>
          <a:xfrm>
            <a:off x="500034" y="5857892"/>
            <a:ext cx="928694" cy="8572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Ellipszis 31"/>
          <p:cNvSpPr/>
          <p:nvPr/>
        </p:nvSpPr>
        <p:spPr>
          <a:xfrm>
            <a:off x="7500958" y="5000636"/>
            <a:ext cx="1214446" cy="1571636"/>
          </a:xfrm>
          <a:prstGeom prst="ellipse">
            <a:avLst/>
          </a:prstGeom>
          <a:blipFill>
            <a:blip r:embed="rId2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Szövegdoboz 32"/>
          <p:cNvSpPr txBox="1"/>
          <p:nvPr/>
        </p:nvSpPr>
        <p:spPr>
          <a:xfrm>
            <a:off x="6215074" y="6357958"/>
            <a:ext cx="2714644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Fotó és design: K. Zsolt</a:t>
            </a:r>
            <a:endParaRPr lang="hu-H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85720" y="214290"/>
            <a:ext cx="3429024" cy="2357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5429256" y="3929066"/>
            <a:ext cx="2928958" cy="2357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357158" y="4500570"/>
            <a:ext cx="2857520" cy="2071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Felhő 9"/>
          <p:cNvSpPr/>
          <p:nvPr/>
        </p:nvSpPr>
        <p:spPr>
          <a:xfrm>
            <a:off x="3143240" y="5500702"/>
            <a:ext cx="2286016" cy="1071570"/>
          </a:xfrm>
          <a:prstGeom prst="cloudCallout">
            <a:avLst>
              <a:gd name="adj1" fmla="val -72620"/>
              <a:gd name="adj2" fmla="val -13692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Á!      Ó! </a:t>
            </a:r>
            <a:r>
              <a:rPr lang="hu-HU" sz="2400" dirty="0" err="1" smtClean="0"/>
              <a:t>Ááá</a:t>
            </a:r>
            <a:r>
              <a:rPr lang="hu-HU" sz="2400" dirty="0" smtClean="0"/>
              <a:t>!</a:t>
            </a:r>
            <a:endParaRPr lang="hu-HU" sz="2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57158" y="3500438"/>
            <a:ext cx="250033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2400" dirty="0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Vezénylők és csodálóik</a:t>
            </a:r>
            <a:endParaRPr lang="hu-HU" sz="24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-4214874" y="428604"/>
            <a:ext cx="7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 rot="16200000">
            <a:off x="13394593" y="4036223"/>
            <a:ext cx="2928958" cy="2286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428860" y="500042"/>
            <a:ext cx="2071702" cy="27146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3714744" y="2214554"/>
            <a:ext cx="2214578" cy="26432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85720" y="571480"/>
            <a:ext cx="2786082" cy="2714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000232" y="2928934"/>
            <a:ext cx="5286412" cy="36433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886076" y="285728"/>
            <a:ext cx="3514724" cy="2428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428596" y="357166"/>
            <a:ext cx="3286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rush Script MT" pitchFamily="66" charset="0"/>
              </a:rPr>
              <a:t>Arrivederci</a:t>
            </a:r>
            <a:r>
              <a:rPr lang="hu-HU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rush Script MT" pitchFamily="66" charset="0"/>
              </a:rPr>
              <a:t>, </a:t>
            </a:r>
            <a:r>
              <a:rPr lang="hu-HU" sz="4400" dirty="0" err="1" smtClean="0">
                <a:solidFill>
                  <a:srgbClr val="FF0000"/>
                </a:solidFill>
                <a:latin typeface="Brush Script MT" pitchFamily="66" charset="0"/>
              </a:rPr>
              <a:t>Festival</a:t>
            </a:r>
            <a:r>
              <a:rPr lang="hu-HU" sz="4400" dirty="0" smtClean="0">
                <a:solidFill>
                  <a:srgbClr val="FF0000"/>
                </a:solidFill>
                <a:latin typeface="Brush Script MT" pitchFamily="66" charset="0"/>
              </a:rPr>
              <a:t>! </a:t>
            </a:r>
            <a:endParaRPr lang="hu-HU" sz="4400" dirty="0">
              <a:solidFill>
                <a:srgbClr val="FF0000"/>
              </a:solidFill>
              <a:latin typeface="Brush Script MT" pitchFamily="66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00034" y="285728"/>
            <a:ext cx="8215370" cy="6286544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14282" y="214290"/>
            <a:ext cx="8715436" cy="5572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5429256" y="3929067"/>
            <a:ext cx="3429024" cy="194095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hu-HU" dirty="0" smtClean="0"/>
              <a:t>Kórusvezetőnknek </a:t>
            </a:r>
          </a:p>
          <a:p>
            <a:pPr algn="r"/>
            <a:r>
              <a:rPr lang="hu-HU" dirty="0" smtClean="0"/>
              <a:t>„dedikált „ autóbuszt ajándékozott </a:t>
            </a:r>
          </a:p>
          <a:p>
            <a:pPr algn="r"/>
            <a:r>
              <a:rPr lang="hu-HU" dirty="0" smtClean="0"/>
              <a:t>az olasz énekkarok szövetsége. </a:t>
            </a:r>
          </a:p>
          <a:p>
            <a:pPr algn="r"/>
            <a:r>
              <a:rPr lang="hu-HU" dirty="0" smtClean="0"/>
              <a:t>Ő hálából </a:t>
            </a:r>
            <a:r>
              <a:rPr lang="hu-HU" dirty="0" err="1" smtClean="0"/>
              <a:t>Viaggira</a:t>
            </a:r>
            <a:r>
              <a:rPr lang="hu-HU" dirty="0" smtClean="0"/>
              <a:t> </a:t>
            </a:r>
          </a:p>
          <a:p>
            <a:pPr algn="r"/>
            <a:r>
              <a:rPr lang="hu-HU" dirty="0" smtClean="0"/>
              <a:t>olaszosította a vezetéknevét.</a:t>
            </a:r>
            <a:endParaRPr lang="hu-HU" dirty="0"/>
          </a:p>
        </p:txBody>
      </p:sp>
      <p:sp>
        <p:nvSpPr>
          <p:cNvPr id="4" name="Lekerekített téglalap 3"/>
          <p:cNvSpPr/>
          <p:nvPr/>
        </p:nvSpPr>
        <p:spPr>
          <a:xfrm flipV="1">
            <a:off x="214282" y="214290"/>
            <a:ext cx="2928958" cy="1928826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kerekített téglalap 4"/>
          <p:cNvSpPr/>
          <p:nvPr/>
        </p:nvSpPr>
        <p:spPr>
          <a:xfrm>
            <a:off x="214282" y="4500570"/>
            <a:ext cx="1928826" cy="1285884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76" y="1142985"/>
            <a:ext cx="8442250" cy="435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Keret 4"/>
          <p:cNvSpPr/>
          <p:nvPr/>
        </p:nvSpPr>
        <p:spPr>
          <a:xfrm>
            <a:off x="0" y="928670"/>
            <a:ext cx="9144000" cy="4929222"/>
          </a:xfrm>
          <a:prstGeom prst="frame">
            <a:avLst>
              <a:gd name="adj1" fmla="val 7374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14282" y="4786322"/>
            <a:ext cx="3286148" cy="19288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4357686" y="3643314"/>
            <a:ext cx="4572032" cy="307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4929190" y="214290"/>
            <a:ext cx="4000528" cy="26432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14282" y="214290"/>
            <a:ext cx="3286148" cy="19288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4357686" y="2928934"/>
            <a:ext cx="4572032" cy="64633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Buszutazás Rómából </a:t>
            </a:r>
            <a:r>
              <a:rPr lang="hu-HU" dirty="0" err="1" smtClean="0">
                <a:solidFill>
                  <a:schemeClr val="bg2">
                    <a:lumMod val="25000"/>
                  </a:schemeClr>
                </a:solidFill>
              </a:rPr>
              <a:t>Silvibe</a:t>
            </a: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                                                     az </a:t>
            </a:r>
            <a:r>
              <a:rPr lang="hu-HU" dirty="0" err="1" smtClean="0">
                <a:solidFill>
                  <a:schemeClr val="bg2">
                    <a:lumMod val="25000"/>
                  </a:schemeClr>
                </a:solidFill>
              </a:rPr>
              <a:t>Appennin</a:t>
            </a:r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 hegységen keresztül </a:t>
            </a:r>
            <a:endParaRPr lang="hu-H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14282" y="2285992"/>
            <a:ext cx="4000528" cy="23574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Kanyar jobbra 8"/>
          <p:cNvSpPr/>
          <p:nvPr/>
        </p:nvSpPr>
        <p:spPr>
          <a:xfrm rot="5400000">
            <a:off x="3571868" y="1643050"/>
            <a:ext cx="571504" cy="500066"/>
          </a:xfrm>
          <a:prstGeom prst="bentArrow">
            <a:avLst>
              <a:gd name="adj1" fmla="val 16495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cxnSp>
        <p:nvCxnSpPr>
          <p:cNvPr id="11" name="Szögletes összekötő 10"/>
          <p:cNvCxnSpPr/>
          <p:nvPr/>
        </p:nvCxnSpPr>
        <p:spPr>
          <a:xfrm flipV="1">
            <a:off x="4214810" y="2428868"/>
            <a:ext cx="714380" cy="357190"/>
          </a:xfrm>
          <a:prstGeom prst="bentConnector3">
            <a:avLst>
              <a:gd name="adj1" fmla="val 39581"/>
            </a:avLst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/>
          <p:cNvSpPr/>
          <p:nvPr/>
        </p:nvSpPr>
        <p:spPr>
          <a:xfrm>
            <a:off x="285720" y="285728"/>
            <a:ext cx="8572560" cy="5357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85720" y="5786454"/>
            <a:ext cx="8572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Edwardian Script ITC" pitchFamily="66" charset="0"/>
              </a:rPr>
              <a:t>Az els</a:t>
            </a:r>
            <a:r>
              <a:rPr lang="hu-HU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Edwardian Script ITC" pitchFamily="66" charset="0"/>
              </a:rPr>
              <a:t>ő </a:t>
            </a:r>
            <a:r>
              <a:rPr lang="hu-HU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Edwardian Script ITC" pitchFamily="66" charset="0"/>
              </a:rPr>
              <a:t>reggel: </a:t>
            </a:r>
            <a:r>
              <a:rPr lang="hu-HU" sz="4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Edwardian Script ITC" pitchFamily="66" charset="0"/>
              </a:rPr>
              <a:t>Silvi </a:t>
            </a:r>
            <a:r>
              <a:rPr lang="hu-HU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Edwardian Script ITC" pitchFamily="66" charset="0"/>
              </a:rPr>
              <a:t>és a tenger. Szerelem els</a:t>
            </a:r>
            <a:r>
              <a:rPr lang="hu-HU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Edwardian Script ITC" pitchFamily="66" charset="0"/>
              </a:rPr>
              <a:t>ő</a:t>
            </a:r>
            <a:r>
              <a:rPr lang="hu-HU" sz="36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Edwardian Script ITC" pitchFamily="66" charset="0"/>
              </a:rPr>
              <a:t> látásra!</a:t>
            </a:r>
            <a:endParaRPr lang="hu-HU" sz="3600" dirty="0">
              <a:solidFill>
                <a:schemeClr val="tx2">
                  <a:lumMod val="40000"/>
                  <a:lumOff val="60000"/>
                </a:schemeClr>
              </a:solidFill>
              <a:latin typeface="Edwardian Script ITC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Lekerekített téglalap 12"/>
          <p:cNvSpPr/>
          <p:nvPr/>
        </p:nvSpPr>
        <p:spPr>
          <a:xfrm rot="20308081">
            <a:off x="-953031" y="2392284"/>
            <a:ext cx="10878318" cy="1643074"/>
          </a:xfrm>
          <a:prstGeom prst="roundRect">
            <a:avLst/>
          </a:prstGeom>
          <a:gradFill>
            <a:gsLst>
              <a:gs pos="0">
                <a:srgbClr val="3399FF">
                  <a:alpha val="3000"/>
                </a:srgbClr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5400000" scaled="0"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357158" y="285728"/>
            <a:ext cx="4143404" cy="2714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4643438" y="285728"/>
            <a:ext cx="4143404" cy="2714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357158" y="3786190"/>
            <a:ext cx="4143404" cy="27146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4643438" y="3786190"/>
            <a:ext cx="4143404" cy="27146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</TotalTime>
  <Words>410</Words>
  <Application>Microsoft Office PowerPoint</Application>
  <PresentationFormat>Diavetítés a képernyőre (4:3 oldalarány)</PresentationFormat>
  <Paragraphs>113</Paragraphs>
  <Slides>46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46</vt:i4>
      </vt:variant>
    </vt:vector>
  </HeadingPairs>
  <TitlesOfParts>
    <vt:vector size="47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user</cp:lastModifiedBy>
  <cp:revision>203</cp:revision>
  <dcterms:created xsi:type="dcterms:W3CDTF">2018-07-10T18:38:17Z</dcterms:created>
  <dcterms:modified xsi:type="dcterms:W3CDTF">2018-07-23T04:50:46Z</dcterms:modified>
</cp:coreProperties>
</file>